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83" r:id="rId3"/>
    <p:sldId id="284" r:id="rId4"/>
    <p:sldId id="285" r:id="rId5"/>
    <p:sldId id="263" r:id="rId6"/>
    <p:sldId id="266" r:id="rId7"/>
    <p:sldId id="257" r:id="rId8"/>
    <p:sldId id="276" r:id="rId9"/>
    <p:sldId id="268" r:id="rId10"/>
    <p:sldId id="272" r:id="rId11"/>
    <p:sldId id="273" r:id="rId12"/>
    <p:sldId id="278" r:id="rId13"/>
    <p:sldId id="279" r:id="rId14"/>
    <p:sldId id="280" r:id="rId15"/>
    <p:sldId id="282" r:id="rId16"/>
    <p:sldId id="27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5441" autoAdjust="0"/>
  </p:normalViewPr>
  <p:slideViewPr>
    <p:cSldViewPr snapToGrid="0">
      <p:cViewPr varScale="1">
        <p:scale>
          <a:sx n="59" d="100"/>
          <a:sy n="59" d="100"/>
        </p:scale>
        <p:origin x="750" y="78"/>
      </p:cViewPr>
      <p:guideLst/>
    </p:cSldViewPr>
  </p:slideViewPr>
  <p:outlineViewPr>
    <p:cViewPr>
      <p:scale>
        <a:sx n="33" d="100"/>
        <a:sy n="33" d="100"/>
      </p:scale>
      <p:origin x="0" y="-2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96788-C129-4751-BF73-AAC3C2A23C7F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48C56-6CAB-423A-B08A-1C29C4A8B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fgis.maps.arcgis.com/apps/CrowdsourcePolling/index.html?appid=dd134ccf427d407bbc17eb9f8e9d980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cg.is/2d3yU6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547" y="1964267"/>
            <a:ext cx="10951578" cy="2421464"/>
          </a:xfrm>
        </p:spPr>
        <p:txBody>
          <a:bodyPr>
            <a:noAutofit/>
          </a:bodyPr>
          <a:lstStyle/>
          <a:p>
            <a:r>
              <a:rPr lang="en-US" sz="4000" dirty="0" smtClean="0"/>
              <a:t>Planning for opportunities along the St. Johns River: incorporating survey research and </a:t>
            </a:r>
            <a:r>
              <a:rPr lang="en-US" sz="4000" dirty="0" err="1" smtClean="0"/>
              <a:t>gis</a:t>
            </a:r>
            <a:r>
              <a:rPr lang="en-US" sz="4000" dirty="0" smtClean="0"/>
              <a:t> to support local decisions about water access facilities 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0643" y="4385732"/>
            <a:ext cx="7649482" cy="1917097"/>
          </a:xfrm>
        </p:spPr>
        <p:txBody>
          <a:bodyPr>
            <a:noAutofit/>
          </a:bodyPr>
          <a:lstStyle/>
          <a:p>
            <a:r>
              <a:rPr lang="en-US" sz="2000" dirty="0" smtClean="0"/>
              <a:t>Drs. Ashley Johnson and Ray </a:t>
            </a:r>
            <a:r>
              <a:rPr lang="en-US" sz="2000" dirty="0" err="1" smtClean="0"/>
              <a:t>Oldakowski</a:t>
            </a:r>
            <a:endParaRPr lang="en-US" sz="2000" dirty="0" smtClean="0"/>
          </a:p>
          <a:p>
            <a:r>
              <a:rPr lang="en-US" sz="2000" dirty="0" smtClean="0"/>
              <a:t>Department of Geography and the Environment</a:t>
            </a:r>
          </a:p>
          <a:p>
            <a:r>
              <a:rPr lang="en-US" sz="2000" dirty="0" smtClean="0"/>
              <a:t>Jacksonville </a:t>
            </a:r>
            <a:r>
              <a:rPr lang="en-US" sz="2000" dirty="0" smtClean="0"/>
              <a:t>University</a:t>
            </a:r>
          </a:p>
          <a:p>
            <a:r>
              <a:rPr lang="en-US" sz="2000" dirty="0" smtClean="0"/>
              <a:t>Association of American Geographers, Boston, April 27, 2017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731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MMP Survey Demographic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9. What 2 streets intersect at the traffic light nearest to your house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_____________________________________________________________</a:t>
            </a:r>
            <a:endParaRPr lang="en-US" dirty="0"/>
          </a:p>
          <a:p>
            <a:endParaRPr lang="en-US" dirty="0"/>
          </a:p>
          <a:p>
            <a:r>
              <a:rPr lang="en-US" dirty="0"/>
              <a:t>10. Which of the following categories best describes your 2014 total household income, before taxes: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Less than $50,000-----------------------------------1</a:t>
            </a:r>
          </a:p>
          <a:p>
            <a:pPr marL="0" indent="0">
              <a:buNone/>
            </a:pPr>
            <a:r>
              <a:rPr lang="en-US" dirty="0"/>
              <a:t>$50,000-$100,000-----------------------------------2</a:t>
            </a:r>
          </a:p>
          <a:p>
            <a:pPr marL="0" indent="0">
              <a:buNone/>
            </a:pPr>
            <a:r>
              <a:rPr lang="en-US" dirty="0"/>
              <a:t>More than $100,000--------------------------------3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51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24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Location of Survey Respondents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88" y="961374"/>
            <a:ext cx="4462272" cy="5774706"/>
          </a:xfrm>
        </p:spPr>
      </p:pic>
    </p:spTree>
    <p:extLst>
      <p:ext uri="{BB962C8B-B14F-4D97-AF65-F5344CB8AC3E}">
        <p14:creationId xmlns:p14="http://schemas.microsoft.com/office/powerpoint/2010/main" val="115413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573" y="290111"/>
            <a:ext cx="10131425" cy="1456267"/>
          </a:xfrm>
        </p:spPr>
        <p:txBody>
          <a:bodyPr/>
          <a:lstStyle/>
          <a:p>
            <a:r>
              <a:rPr lang="en-US" dirty="0" smtClean="0"/>
              <a:t>Surveys Questions on Assets,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517152"/>
            <a:ext cx="10515600" cy="486778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 a scale from 1 to 10, where “1” not at all valuable and “10 is very valuable, please rate the value of each of the following assets to the Jacksonville community?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spcAft>
                <a:spcPts val="0"/>
              </a:spcAft>
              <a:buNone/>
            </a:pPr>
            <a:r>
              <a:rPr lang="en-US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St Johns River?  	1    2     3     4     5     6     7     8     9     10 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spcAft>
                <a:spcPts val="0"/>
              </a:spcAft>
              <a:buNone/>
            </a:pPr>
            <a:r>
              <a:rPr lang="en-US" sz="11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spcAft>
                <a:spcPts val="0"/>
              </a:spcAft>
              <a:buNone/>
            </a:pPr>
            <a:r>
              <a:rPr lang="en-US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Navy Bases?	</a:t>
            </a:r>
            <a:r>
              <a:rPr lang="en-US" sz="200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1     </a:t>
            </a:r>
            <a:r>
              <a:rPr lang="en-US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2     3     4     5     6     7     8     9     10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spcAft>
                <a:spcPts val="0"/>
              </a:spcAft>
              <a:buNone/>
            </a:pPr>
            <a:r>
              <a:rPr lang="en-US" sz="11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spcAft>
                <a:spcPts val="0"/>
              </a:spcAft>
              <a:buNone/>
            </a:pPr>
            <a:r>
              <a:rPr lang="en-US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Jacksonville Jaguars? 	1     2     3     4     5     6     7     8     9     10</a:t>
            </a:r>
            <a:endParaRPr lang="en-US" sz="24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r>
              <a:rPr lang="en-US" sz="2400" dirty="0"/>
              <a:t>What 2 streets intersect at the traffic light nearest to your house? </a:t>
            </a:r>
          </a:p>
        </p:txBody>
      </p:sp>
    </p:spTree>
    <p:extLst>
      <p:ext uri="{BB962C8B-B14F-4D97-AF65-F5344CB8AC3E}">
        <p14:creationId xmlns:p14="http://schemas.microsoft.com/office/powerpoint/2010/main" val="402359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287" y="179942"/>
            <a:ext cx="10131425" cy="1456267"/>
          </a:xfrm>
        </p:spPr>
        <p:txBody>
          <a:bodyPr/>
          <a:lstStyle/>
          <a:p>
            <a:r>
              <a:rPr lang="en-US" dirty="0" smtClean="0"/>
              <a:t>Correlations (Distance, River, Navy, Jags)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738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508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Distance (1.1)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River (9.7)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Navy (8.6)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Jags (6.8)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08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Distance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</a:t>
                      </a:r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.461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08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River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.419</a:t>
                      </a:r>
                    </a:p>
                    <a:p>
                      <a:r>
                        <a:rPr lang="en-US" sz="2000" dirty="0" smtClean="0"/>
                        <a:t>.000</a:t>
                      </a:r>
                    </a:p>
                    <a:p>
                      <a:r>
                        <a:rPr lang="en-US" sz="2000" dirty="0" smtClean="0"/>
                        <a:t>461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</a:t>
                      </a:r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461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08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Navy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.080</a:t>
                      </a:r>
                    </a:p>
                    <a:p>
                      <a:r>
                        <a:rPr lang="en-US" sz="2000" dirty="0" smtClean="0"/>
                        <a:t>.087</a:t>
                      </a:r>
                    </a:p>
                    <a:p>
                      <a:r>
                        <a:rPr lang="en-US" sz="2000" dirty="0" smtClean="0"/>
                        <a:t>461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.078</a:t>
                      </a:r>
                    </a:p>
                    <a:p>
                      <a:r>
                        <a:rPr lang="en-US" sz="2000" dirty="0" smtClean="0"/>
                        <a:t>.096</a:t>
                      </a:r>
                    </a:p>
                    <a:p>
                      <a:r>
                        <a:rPr lang="en-US" sz="2000" dirty="0" smtClean="0"/>
                        <a:t>461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</a:t>
                      </a:r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461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08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Jags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.078</a:t>
                      </a:r>
                    </a:p>
                    <a:p>
                      <a:r>
                        <a:rPr lang="en-US" sz="2000" dirty="0" smtClean="0"/>
                        <a:t>.096</a:t>
                      </a:r>
                    </a:p>
                    <a:p>
                      <a:r>
                        <a:rPr lang="en-US" sz="2000" dirty="0" smtClean="0"/>
                        <a:t>461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.027</a:t>
                      </a:r>
                    </a:p>
                    <a:p>
                      <a:r>
                        <a:rPr lang="en-US" sz="2000" dirty="0" smtClean="0"/>
                        <a:t>.559</a:t>
                      </a:r>
                    </a:p>
                    <a:p>
                      <a:r>
                        <a:rPr lang="en-US" sz="2000" dirty="0" smtClean="0"/>
                        <a:t>461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.041</a:t>
                      </a:r>
                    </a:p>
                    <a:p>
                      <a:r>
                        <a:rPr lang="en-US" sz="2000" dirty="0" smtClean="0"/>
                        <a:t>.293</a:t>
                      </a:r>
                    </a:p>
                    <a:p>
                      <a:r>
                        <a:rPr lang="en-US" sz="2000" dirty="0" smtClean="0"/>
                        <a:t>461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</a:t>
                      </a:r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461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49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34" y="268077"/>
            <a:ext cx="10131425" cy="1456267"/>
          </a:xfrm>
        </p:spPr>
        <p:txBody>
          <a:bodyPr/>
          <a:lstStyle/>
          <a:p>
            <a:r>
              <a:rPr lang="en-US" dirty="0" smtClean="0"/>
              <a:t>Survey Questions on Additional Water Access Facilities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916" y="1635490"/>
            <a:ext cx="11372031" cy="474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25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42" y="97536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7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977" y="845970"/>
            <a:ext cx="3095625" cy="1476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2286000"/>
            <a:ext cx="3429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657" y="4611980"/>
            <a:ext cx="2809875" cy="1628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113" y="4924425"/>
            <a:ext cx="3095625" cy="1476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586" y="241829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8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036" y="248651"/>
            <a:ext cx="4303095" cy="6236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9" y="791677"/>
            <a:ext cx="6361593" cy="534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0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04949" y="-265612"/>
            <a:ext cx="12192000" cy="1456267"/>
          </a:xfrm>
        </p:spPr>
        <p:txBody>
          <a:bodyPr/>
          <a:lstStyle/>
          <a:p>
            <a:pPr algn="ctr"/>
            <a:r>
              <a:rPr lang="en-US" dirty="0" smtClean="0"/>
              <a:t>Duval County Maritime Management Plan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452" y="945504"/>
            <a:ext cx="7620660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1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616" y="124858"/>
            <a:ext cx="10131425" cy="1456267"/>
          </a:xfrm>
        </p:spPr>
        <p:txBody>
          <a:bodyPr/>
          <a:lstStyle/>
          <a:p>
            <a:r>
              <a:rPr lang="en-US" dirty="0" smtClean="0"/>
              <a:t>Duval County Maritime Management Plan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379" y="1337733"/>
            <a:ext cx="5505679" cy="4869456"/>
          </a:xfrm>
        </p:spPr>
        <p:txBody>
          <a:bodyPr/>
          <a:lstStyle/>
          <a:p>
            <a:r>
              <a:rPr lang="en-US" sz="2800" dirty="0" smtClean="0"/>
              <a:t>Goal 1: Identification of water access facilities that need maintenance and/or upgrades </a:t>
            </a:r>
          </a:p>
          <a:p>
            <a:r>
              <a:rPr lang="en-US" sz="2800" dirty="0" smtClean="0"/>
              <a:t>Goal 2: Identification of additional water access facilities </a:t>
            </a:r>
          </a:p>
          <a:p>
            <a:pPr lvl="1"/>
            <a:r>
              <a:rPr lang="en-US" sz="1800" dirty="0" smtClean="0"/>
              <a:t>Kayak launches </a:t>
            </a:r>
          </a:p>
          <a:p>
            <a:pPr lvl="1"/>
            <a:r>
              <a:rPr lang="en-US" sz="1800" dirty="0" smtClean="0"/>
              <a:t>Working waterfront</a:t>
            </a:r>
          </a:p>
          <a:p>
            <a:pPr lvl="1"/>
            <a:r>
              <a:rPr lang="en-US" sz="1800" dirty="0"/>
              <a:t> </a:t>
            </a:r>
            <a:r>
              <a:rPr lang="en-US" sz="1800" dirty="0" smtClean="0"/>
              <a:t>Floating docks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274" b="21606"/>
          <a:stretch/>
        </p:blipFill>
        <p:spPr>
          <a:xfrm>
            <a:off x="6037182" y="1337733"/>
            <a:ext cx="5931290" cy="538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6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GIS in the maritime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95225"/>
            <a:ext cx="10131425" cy="364913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 marine GIS describes methods for the mapping and measurement of major ocean processes that affect the state of marine environment</a:t>
            </a:r>
          </a:p>
          <a:p>
            <a:pPr lvl="1">
              <a:defRPr/>
            </a:pPr>
            <a:r>
              <a:rPr lang="en-US" sz="2000" dirty="0" smtClean="0"/>
              <a:t>managing spatial applications related to oceanographic and coastal problems </a:t>
            </a:r>
          </a:p>
          <a:p>
            <a:pPr lvl="1">
              <a:defRPr/>
            </a:pPr>
            <a:r>
              <a:rPr lang="en-US" sz="2000" dirty="0" smtClean="0"/>
              <a:t>creating and producing geospatial data: coastal shorelines and bathymetry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504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52541" y="0"/>
            <a:ext cx="7478004" cy="11430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Examples of Marine &amp; Coastal GIS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10170" y="1143000"/>
            <a:ext cx="6070294" cy="554355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80000"/>
              </a:lnSpc>
              <a:buFontTx/>
              <a:buAutoNum type="arabicPeriod"/>
            </a:pPr>
            <a:r>
              <a:rPr lang="en-US" altLang="en-US" sz="2700" dirty="0">
                <a:solidFill>
                  <a:schemeClr val="accent6"/>
                </a:solidFill>
                <a:latin typeface="+mj-lt"/>
              </a:rPr>
              <a:t>Coastal: </a:t>
            </a:r>
            <a:r>
              <a:rPr lang="en-US" altLang="en-US" sz="2700" dirty="0">
                <a:latin typeface="+mj-lt"/>
              </a:rPr>
              <a:t>captures activities and resources adjacent to terrestrial landscapes</a:t>
            </a:r>
          </a:p>
          <a:p>
            <a:pPr marL="514350" indent="-514350">
              <a:lnSpc>
                <a:spcPct val="80000"/>
              </a:lnSpc>
              <a:buFontTx/>
              <a:buAutoNum type="arabicPeriod"/>
            </a:pPr>
            <a:endParaRPr lang="en-US" altLang="en-US" sz="2700" dirty="0">
              <a:latin typeface="+mj-lt"/>
            </a:endParaRPr>
          </a:p>
          <a:p>
            <a:pPr marL="514350" indent="-514350">
              <a:lnSpc>
                <a:spcPct val="80000"/>
              </a:lnSpc>
              <a:buFontTx/>
              <a:buAutoNum type="arabicPeriod"/>
            </a:pPr>
            <a:r>
              <a:rPr lang="en-US" altLang="en-US" sz="2700" dirty="0">
                <a:solidFill>
                  <a:schemeClr val="accent6"/>
                </a:solidFill>
                <a:latin typeface="+mj-lt"/>
              </a:rPr>
              <a:t>Oceanographic: </a:t>
            </a:r>
            <a:r>
              <a:rPr lang="en-US" altLang="en-US" sz="2700" dirty="0">
                <a:latin typeface="+mj-lt"/>
              </a:rPr>
              <a:t>describes methods for the mapping and measurement of major ocean processes </a:t>
            </a:r>
          </a:p>
          <a:p>
            <a:pPr marL="514350" indent="-514350">
              <a:lnSpc>
                <a:spcPct val="80000"/>
              </a:lnSpc>
              <a:buFontTx/>
              <a:buAutoNum type="arabicPeriod"/>
            </a:pPr>
            <a:endParaRPr lang="en-US" altLang="en-US" sz="2700" dirty="0">
              <a:latin typeface="+mj-lt"/>
            </a:endParaRPr>
          </a:p>
          <a:p>
            <a:pPr marL="514350" indent="-514350">
              <a:lnSpc>
                <a:spcPct val="80000"/>
              </a:lnSpc>
              <a:buFontTx/>
              <a:buAutoNum type="arabicPeriod"/>
            </a:pPr>
            <a:r>
              <a:rPr lang="en-US" altLang="en-US" sz="2700" dirty="0">
                <a:solidFill>
                  <a:schemeClr val="accent6"/>
                </a:solidFill>
                <a:latin typeface="+mj-lt"/>
              </a:rPr>
              <a:t>Fisheries: </a:t>
            </a:r>
            <a:r>
              <a:rPr lang="en-US" altLang="en-US" sz="2700" dirty="0">
                <a:latin typeface="+mj-lt"/>
              </a:rPr>
              <a:t>provides a framework for the facilitation of the complex fisheries management process</a:t>
            </a:r>
          </a:p>
          <a:p>
            <a:pPr marL="514350" indent="-514350">
              <a:lnSpc>
                <a:spcPct val="80000"/>
              </a:lnSpc>
              <a:buFontTx/>
              <a:buAutoNum type="arabicPeriod"/>
            </a:pPr>
            <a:endParaRPr lang="en-US" altLang="en-US" sz="2700" dirty="0">
              <a:latin typeface="+mj-lt"/>
            </a:endParaRPr>
          </a:p>
          <a:p>
            <a:pPr marL="514350" indent="-514350">
              <a:lnSpc>
                <a:spcPct val="80000"/>
              </a:lnSpc>
              <a:buFontTx/>
              <a:buAutoNum type="arabicPeriod"/>
            </a:pPr>
            <a:r>
              <a:rPr lang="en-US" altLang="en-US" sz="2700" dirty="0">
                <a:solidFill>
                  <a:schemeClr val="accent6"/>
                </a:solidFill>
                <a:latin typeface="+mj-lt"/>
              </a:rPr>
              <a:t>Oil Spill Response</a:t>
            </a:r>
          </a:p>
        </p:txBody>
      </p:sp>
      <p:pic>
        <p:nvPicPr>
          <p:cNvPr id="3277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763" y="152629"/>
            <a:ext cx="39878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693" y="2126715"/>
            <a:ext cx="39878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899" y="4739953"/>
            <a:ext cx="3114101" cy="211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0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64" r="4842"/>
          <a:stretch/>
        </p:blipFill>
        <p:spPr>
          <a:xfrm>
            <a:off x="117566" y="0"/>
            <a:ext cx="8013934" cy="38666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268" y="3669467"/>
            <a:ext cx="4477072" cy="3084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2651" y="259059"/>
            <a:ext cx="3751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Marine &amp; Coastal Spatial Planning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6533" y="438687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/>
              <a:t>A science-based </a:t>
            </a:r>
            <a:r>
              <a:rPr lang="en-US" sz="2400" dirty="0"/>
              <a:t>tool that </a:t>
            </a:r>
            <a:r>
              <a:rPr lang="en-US" sz="2400" dirty="0" smtClean="0"/>
              <a:t>can be used to </a:t>
            </a:r>
            <a:r>
              <a:rPr lang="en-US" sz="2400" dirty="0"/>
              <a:t>address specific </a:t>
            </a:r>
            <a:r>
              <a:rPr lang="en-US" sz="2400" dirty="0" smtClean="0"/>
              <a:t>coastal and ocean </a:t>
            </a:r>
            <a:r>
              <a:rPr lang="en-US" sz="2400" dirty="0"/>
              <a:t>management challenges </a:t>
            </a:r>
            <a:r>
              <a:rPr lang="en-US" sz="2400" dirty="0" smtClean="0"/>
              <a:t>to advance goals </a:t>
            </a:r>
            <a:r>
              <a:rPr lang="en-US" sz="2400" dirty="0"/>
              <a:t>for </a:t>
            </a:r>
            <a:r>
              <a:rPr lang="en-US" sz="2400" b="1" i="1" dirty="0">
                <a:solidFill>
                  <a:schemeClr val="accent6"/>
                </a:solidFill>
              </a:rPr>
              <a:t>economic development and conservation</a:t>
            </a:r>
            <a:r>
              <a:rPr lang="en-US" sz="24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62651" y="1286972"/>
            <a:ext cx="378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Did you know that the U.S. has a National Ocean Policy?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7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175" t="16800" r="31350" b="22400"/>
          <a:stretch/>
        </p:blipFill>
        <p:spPr>
          <a:xfrm>
            <a:off x="2667044" y="154234"/>
            <a:ext cx="6741359" cy="59923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4632" y="6278755"/>
            <a:ext cx="11997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Ehler</a:t>
            </a:r>
            <a:r>
              <a:rPr lang="en-US" sz="1200" dirty="0" smtClean="0"/>
              <a:t>, Charles and Fanny </a:t>
            </a:r>
            <a:r>
              <a:rPr lang="en-US" sz="1200" dirty="0" err="1" smtClean="0"/>
              <a:t>Douvere</a:t>
            </a:r>
            <a:r>
              <a:rPr lang="en-US" sz="1200" dirty="0"/>
              <a:t> </a:t>
            </a:r>
            <a:r>
              <a:rPr lang="en-US" sz="1200" dirty="0" smtClean="0"/>
              <a:t>(2009) Marine Spatial Planning: A Step by Step Approach Toward Ecosystem Based Management. Intergovernmental Oceanographic Commission and Man and the Biosphere </a:t>
            </a:r>
            <a:r>
              <a:rPr lang="en-US" sz="1200" dirty="0" err="1" smtClean="0"/>
              <a:t>Programme</a:t>
            </a:r>
            <a:r>
              <a:rPr lang="en-US" sz="1200" dirty="0" smtClean="0"/>
              <a:t>. </a:t>
            </a:r>
            <a:endParaRPr lang="en-US" sz="1200" dirty="0"/>
          </a:p>
        </p:txBody>
      </p:sp>
      <p:sp>
        <p:nvSpPr>
          <p:cNvPr id="4" name="Oval 3"/>
          <p:cNvSpPr/>
          <p:nvPr/>
        </p:nvSpPr>
        <p:spPr>
          <a:xfrm>
            <a:off x="2203373" y="2357610"/>
            <a:ext cx="6224531" cy="1476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75412" y="1961002"/>
            <a:ext cx="627961" cy="8703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4318" y="1433236"/>
            <a:ext cx="208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Public Input </a:t>
            </a:r>
            <a:endParaRPr lang="en-US" sz="24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75412" y="1949126"/>
            <a:ext cx="1041094" cy="23906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6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04949" y="-265612"/>
            <a:ext cx="12192000" cy="1456267"/>
          </a:xfrm>
        </p:spPr>
        <p:txBody>
          <a:bodyPr/>
          <a:lstStyle/>
          <a:p>
            <a:pPr algn="ctr"/>
            <a:r>
              <a:rPr lang="en-US" dirty="0" smtClean="0"/>
              <a:t>Duval County Maritime Management Plan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452" y="945504"/>
            <a:ext cx="7620660" cy="5724640"/>
          </a:xfrm>
          <a:prstGeom prst="rect">
            <a:avLst/>
          </a:prstGeom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9396575" y="2945125"/>
            <a:ext cx="2611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hlinkClick r:id="rId3"/>
              </a:rPr>
              <a:t>2. Facilities App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368823" y="2188344"/>
            <a:ext cx="271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hlinkClick r:id="rId4"/>
              </a:rPr>
              <a:t>1. Story Map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9435540" y="3701906"/>
            <a:ext cx="2533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3. Survey data and Spatial Analysis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916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3123</TotalTime>
  <Words>466</Words>
  <Application>Microsoft Office PowerPoint</Application>
  <PresentationFormat>Widescreen</PresentationFormat>
  <Paragraphs>96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Celestial</vt:lpstr>
      <vt:lpstr>Planning for opportunities along the St. Johns River: incorporating survey research and gis to support local decisions about water access facilities  </vt:lpstr>
      <vt:lpstr>PowerPoint Presentation</vt:lpstr>
      <vt:lpstr>Duval County Maritime Management Plan </vt:lpstr>
      <vt:lpstr>Duval County Maritime Management Plan </vt:lpstr>
      <vt:lpstr>GIS in the maritime environment</vt:lpstr>
      <vt:lpstr>Examples of Marine &amp; Coastal GIS</vt:lpstr>
      <vt:lpstr>PowerPoint Presentation</vt:lpstr>
      <vt:lpstr>PowerPoint Presentation</vt:lpstr>
      <vt:lpstr>Duval County Maritime Management Plan </vt:lpstr>
      <vt:lpstr>MMP Survey Demographic Questions</vt:lpstr>
      <vt:lpstr>Location of Survey Respondents</vt:lpstr>
      <vt:lpstr>Surveys Questions on Assets, Location</vt:lpstr>
      <vt:lpstr>Correlations (Distance, River, Navy, Jags)</vt:lpstr>
      <vt:lpstr>Survey Questions on Additional Water Access Facilities</vt:lpstr>
      <vt:lpstr>PowerPoint Presentation</vt:lpstr>
      <vt:lpstr>Questions? </vt:lpstr>
    </vt:vector>
  </TitlesOfParts>
  <Company>Jacksonville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SELS Lecture – Using GIS to Support Coastal and Marine research and projects</dc:title>
  <dc:creator>Johnson, Ashley</dc:creator>
  <cp:lastModifiedBy>Oldakowski, Ray</cp:lastModifiedBy>
  <cp:revision>35</cp:revision>
  <dcterms:created xsi:type="dcterms:W3CDTF">2017-01-23T16:43:13Z</dcterms:created>
  <dcterms:modified xsi:type="dcterms:W3CDTF">2019-05-19T13:52:52Z</dcterms:modified>
</cp:coreProperties>
</file>