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77" r:id="rId5"/>
    <p:sldMasterId id="2147483679" r:id="rId6"/>
    <p:sldMasterId id="2147483681" r:id="rId7"/>
    <p:sldMasterId id="2147483683" r:id="rId8"/>
  </p:sldMasterIdLst>
  <p:notesMasterIdLst>
    <p:notesMasterId r:id="rId77"/>
  </p:notesMasterIdLst>
  <p:handoutMasterIdLst>
    <p:handoutMasterId r:id="rId78"/>
  </p:handoutMasterIdLst>
  <p:sldIdLst>
    <p:sldId id="256" r:id="rId9"/>
    <p:sldId id="257" r:id="rId10"/>
    <p:sldId id="264" r:id="rId11"/>
    <p:sldId id="284" r:id="rId12"/>
    <p:sldId id="285" r:id="rId13"/>
    <p:sldId id="271" r:id="rId14"/>
    <p:sldId id="335" r:id="rId15"/>
    <p:sldId id="277" r:id="rId16"/>
    <p:sldId id="336" r:id="rId17"/>
    <p:sldId id="337" r:id="rId18"/>
    <p:sldId id="276" r:id="rId19"/>
    <p:sldId id="278" r:id="rId20"/>
    <p:sldId id="279" r:id="rId21"/>
    <p:sldId id="280" r:id="rId22"/>
    <p:sldId id="281" r:id="rId23"/>
    <p:sldId id="282" r:id="rId24"/>
    <p:sldId id="283" r:id="rId25"/>
    <p:sldId id="286" r:id="rId26"/>
    <p:sldId id="287" r:id="rId27"/>
    <p:sldId id="288" r:id="rId28"/>
    <p:sldId id="289" r:id="rId29"/>
    <p:sldId id="290" r:id="rId30"/>
    <p:sldId id="291" r:id="rId31"/>
    <p:sldId id="292" r:id="rId32"/>
    <p:sldId id="293" r:id="rId33"/>
    <p:sldId id="294" r:id="rId34"/>
    <p:sldId id="296" r:id="rId35"/>
    <p:sldId id="297" r:id="rId36"/>
    <p:sldId id="298" r:id="rId37"/>
    <p:sldId id="299" r:id="rId38"/>
    <p:sldId id="300" r:id="rId39"/>
    <p:sldId id="301" r:id="rId40"/>
    <p:sldId id="302" r:id="rId41"/>
    <p:sldId id="303" r:id="rId42"/>
    <p:sldId id="305" r:id="rId43"/>
    <p:sldId id="332" r:id="rId44"/>
    <p:sldId id="306" r:id="rId45"/>
    <p:sldId id="307" r:id="rId46"/>
    <p:sldId id="308" r:id="rId47"/>
    <p:sldId id="309" r:id="rId48"/>
    <p:sldId id="338" r:id="rId49"/>
    <p:sldId id="310" r:id="rId50"/>
    <p:sldId id="311" r:id="rId51"/>
    <p:sldId id="312" r:id="rId52"/>
    <p:sldId id="313" r:id="rId53"/>
    <p:sldId id="314" r:id="rId54"/>
    <p:sldId id="315" r:id="rId55"/>
    <p:sldId id="339" r:id="rId56"/>
    <p:sldId id="316" r:id="rId57"/>
    <p:sldId id="317" r:id="rId58"/>
    <p:sldId id="318" r:id="rId59"/>
    <p:sldId id="340" r:id="rId60"/>
    <p:sldId id="319" r:id="rId61"/>
    <p:sldId id="320" r:id="rId62"/>
    <p:sldId id="321" r:id="rId63"/>
    <p:sldId id="322" r:id="rId64"/>
    <p:sldId id="341" r:id="rId65"/>
    <p:sldId id="323" r:id="rId66"/>
    <p:sldId id="324" r:id="rId67"/>
    <p:sldId id="325" r:id="rId68"/>
    <p:sldId id="326" r:id="rId69"/>
    <p:sldId id="327" r:id="rId70"/>
    <p:sldId id="328" r:id="rId71"/>
    <p:sldId id="329" r:id="rId72"/>
    <p:sldId id="330" r:id="rId73"/>
    <p:sldId id="333" r:id="rId74"/>
    <p:sldId id="334" r:id="rId75"/>
    <p:sldId id="33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0A0"/>
    <a:srgbClr val="98FD63"/>
    <a:srgbClr val="005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51E84-B3F5-E214-76E8-1A343BAAECF8}" v="202" dt="2025-10-02T03:00:24.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5"/>
    <p:restoredTop sz="95118"/>
  </p:normalViewPr>
  <p:slideViewPr>
    <p:cSldViewPr snapToGrid="0" snapToObjects="1">
      <p:cViewPr varScale="1">
        <p:scale>
          <a:sx n="87" d="100"/>
          <a:sy n="87" d="100"/>
        </p:scale>
        <p:origin x="60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0" d="100"/>
          <a:sy n="70" d="100"/>
        </p:scale>
        <p:origin x="362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0DCB3B-CE44-AC48-BB64-A07D485C8B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0314D3-B9F5-604F-BB85-40D9FA911A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EC8469-7A23-0E40-AB68-8126AE0C8AA2}" type="datetimeFigureOut">
              <a:rPr lang="en-US" smtClean="0"/>
              <a:t>10/13/2025</a:t>
            </a:fld>
            <a:endParaRPr lang="en-US"/>
          </a:p>
        </p:txBody>
      </p:sp>
      <p:sp>
        <p:nvSpPr>
          <p:cNvPr id="4" name="Footer Placeholder 3">
            <a:extLst>
              <a:ext uri="{FF2B5EF4-FFF2-40B4-BE49-F238E27FC236}">
                <a16:creationId xmlns:a16="http://schemas.microsoft.com/office/drawing/2014/main" id="{87E4CA4E-C06E-8041-A84A-7007E14266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45D5119-9953-7142-AC42-D87726C141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E7E376-B492-B14F-85C8-45B1BD2B71C2}" type="slidenum">
              <a:rPr lang="en-US" smtClean="0"/>
              <a:t>‹#›</a:t>
            </a:fld>
            <a:endParaRPr lang="en-US"/>
          </a:p>
        </p:txBody>
      </p:sp>
    </p:spTree>
    <p:extLst>
      <p:ext uri="{BB962C8B-B14F-4D97-AF65-F5344CB8AC3E}">
        <p14:creationId xmlns:p14="http://schemas.microsoft.com/office/powerpoint/2010/main" val="3333635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E5100-2DE4-2D48-8DEA-87DF9528088B}"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FBC52-B9A5-3645-B3A4-CD7AEA4574CE}" type="slidenum">
              <a:rPr lang="en-US" smtClean="0"/>
              <a:t>‹#›</a:t>
            </a:fld>
            <a:endParaRPr lang="en-US"/>
          </a:p>
        </p:txBody>
      </p:sp>
    </p:spTree>
    <p:extLst>
      <p:ext uri="{BB962C8B-B14F-4D97-AF65-F5344CB8AC3E}">
        <p14:creationId xmlns:p14="http://schemas.microsoft.com/office/powerpoint/2010/main" val="94165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19AF2A1E-4273-C445-9A63-09D87D916094}"/>
              </a:ext>
            </a:extLst>
          </p:cNvPr>
          <p:cNvSpPr>
            <a:spLocks noGrp="1"/>
          </p:cNvSpPr>
          <p:nvPr>
            <p:ph type="title" hasCustomPrompt="1"/>
          </p:nvPr>
        </p:nvSpPr>
        <p:spPr>
          <a:xfrm>
            <a:off x="969139" y="1716253"/>
            <a:ext cx="7315052" cy="1325563"/>
          </a:xfrm>
          <a:prstGeom prst="rect">
            <a:avLst/>
          </a:prstGeom>
        </p:spPr>
        <p:txBody>
          <a:bodyPr vert="horz" lIns="91440" tIns="45720" rIns="91440" bIns="45720" rtlCol="0" anchor="ctr">
            <a:noAutofit/>
          </a:bodyPr>
          <a:lstStyle>
            <a:lvl1pPr>
              <a:defRPr sz="5400" b="1">
                <a:latin typeface="GT Sectra" pitchFamily="2" charset="77"/>
              </a:defRPr>
            </a:lvl1pPr>
          </a:lstStyle>
          <a:p>
            <a:r>
              <a:rPr lang="en-US" dirty="0"/>
              <a:t>Click to edit </a:t>
            </a:r>
            <a:br>
              <a:rPr lang="en-US" dirty="0"/>
            </a:br>
            <a:r>
              <a:rPr lang="en-US" dirty="0"/>
              <a:t>master title style</a:t>
            </a:r>
          </a:p>
        </p:txBody>
      </p:sp>
      <p:sp>
        <p:nvSpPr>
          <p:cNvPr id="12" name="Text Placeholder 14">
            <a:extLst>
              <a:ext uri="{FF2B5EF4-FFF2-40B4-BE49-F238E27FC236}">
                <a16:creationId xmlns:a16="http://schemas.microsoft.com/office/drawing/2014/main" id="{6558B11F-AD0D-8449-80F2-FFE760E3E22C}"/>
              </a:ext>
            </a:extLst>
          </p:cNvPr>
          <p:cNvSpPr>
            <a:spLocks noGrp="1"/>
          </p:cNvSpPr>
          <p:nvPr>
            <p:ph type="body" sz="quarter" idx="11"/>
          </p:nvPr>
        </p:nvSpPr>
        <p:spPr>
          <a:xfrm>
            <a:off x="1183452" y="3917986"/>
            <a:ext cx="2531299" cy="538162"/>
          </a:xfrm>
          <a:prstGeom prst="rect">
            <a:avLst/>
          </a:prstGeom>
        </p:spPr>
        <p:txBody>
          <a:bodyPr/>
          <a:lstStyle>
            <a:lvl1pPr marL="0" indent="0" algn="l">
              <a:buNone/>
              <a:defRPr sz="1800">
                <a:solidFill>
                  <a:schemeClr val="bg1"/>
                </a:solidFill>
                <a:latin typeface="GT Sectra" pitchFamily="2" charset="77"/>
              </a:defRPr>
            </a:lvl1pPr>
          </a:lstStyle>
          <a:p>
            <a:pPr lvl="0"/>
            <a:r>
              <a:rPr lang="en-US" dirty="0"/>
              <a:t>Click to edit Master text styles</a:t>
            </a:r>
          </a:p>
        </p:txBody>
      </p:sp>
      <p:sp>
        <p:nvSpPr>
          <p:cNvPr id="13" name="Text Placeholder 14">
            <a:extLst>
              <a:ext uri="{FF2B5EF4-FFF2-40B4-BE49-F238E27FC236}">
                <a16:creationId xmlns:a16="http://schemas.microsoft.com/office/drawing/2014/main" id="{5E8E3CBC-6B6B-9645-97D7-2C45C340C221}"/>
              </a:ext>
            </a:extLst>
          </p:cNvPr>
          <p:cNvSpPr>
            <a:spLocks noGrp="1"/>
          </p:cNvSpPr>
          <p:nvPr>
            <p:ph type="body" sz="quarter" idx="12"/>
          </p:nvPr>
        </p:nvSpPr>
        <p:spPr>
          <a:xfrm rot="5400000">
            <a:off x="10465566" y="5327690"/>
            <a:ext cx="2531299" cy="538162"/>
          </a:xfrm>
          <a:prstGeom prst="rect">
            <a:avLst/>
          </a:prstGeom>
        </p:spPr>
        <p:txBody>
          <a:bodyPr/>
          <a:lstStyle>
            <a:lvl1pPr marL="0" indent="0" algn="l">
              <a:buNone/>
              <a:defRPr sz="1200">
                <a:solidFill>
                  <a:schemeClr val="bg1"/>
                </a:solidFill>
                <a:latin typeface="GT Sectra" pitchFamily="2" charset="77"/>
              </a:defRPr>
            </a:lvl1pPr>
          </a:lstStyle>
          <a:p>
            <a:pPr lvl="0"/>
            <a:r>
              <a:rPr lang="en-US" dirty="0"/>
              <a:t>Click to edit Master text styles</a:t>
            </a:r>
          </a:p>
        </p:txBody>
      </p:sp>
    </p:spTree>
    <p:extLst>
      <p:ext uri="{BB962C8B-B14F-4D97-AF65-F5344CB8AC3E}">
        <p14:creationId xmlns:p14="http://schemas.microsoft.com/office/powerpoint/2010/main" val="372829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68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13B0-618F-E14A-8049-5FE9C1D9D1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2ADE56-1CAF-7142-8D53-251201FCA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1F0AC-CB93-A849-817D-7CEAB50F9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4276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1C26-F840-BD48-B7C6-DFCB9C5B6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07FA3F-2664-BF45-A95E-4C15DB36B1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769293-DB93-3F43-93FB-97C4367AC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7052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9A77999-E82E-D643-B5CC-B3A5F0CFF6D6}"/>
              </a:ext>
            </a:extLst>
          </p:cNvPr>
          <p:cNvSpPr>
            <a:spLocks noGrp="1"/>
          </p:cNvSpPr>
          <p:nvPr>
            <p:ph type="title"/>
          </p:nvPr>
        </p:nvSpPr>
        <p:spPr>
          <a:xfrm>
            <a:off x="1938130" y="365125"/>
            <a:ext cx="9415670" cy="1325563"/>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2">
            <a:extLst>
              <a:ext uri="{FF2B5EF4-FFF2-40B4-BE49-F238E27FC236}">
                <a16:creationId xmlns:a16="http://schemas.microsoft.com/office/drawing/2014/main" id="{5F3F0B7D-367A-834B-8946-C6E1002828EC}"/>
              </a:ext>
            </a:extLst>
          </p:cNvPr>
          <p:cNvSpPr>
            <a:spLocks noGrp="1"/>
          </p:cNvSpPr>
          <p:nvPr>
            <p:ph idx="1"/>
          </p:nvPr>
        </p:nvSpPr>
        <p:spPr>
          <a:xfrm>
            <a:off x="4731026" y="1825625"/>
            <a:ext cx="662277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D92D15ED-0B8C-D74A-993E-A67E096904F6}"/>
              </a:ext>
            </a:extLst>
          </p:cNvPr>
          <p:cNvSpPr>
            <a:spLocks noGrp="1"/>
          </p:cNvSpPr>
          <p:nvPr>
            <p:ph type="ftr" sz="quarter" idx="3"/>
          </p:nvPr>
        </p:nvSpPr>
        <p:spPr>
          <a:xfrm>
            <a:off x="4731026" y="63119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T Sectra" pitchFamily="2" charset="77"/>
              </a:defRPr>
            </a:lvl1pPr>
          </a:lstStyle>
          <a:p>
            <a:endParaRPr lang="en-US" dirty="0"/>
          </a:p>
        </p:txBody>
      </p:sp>
    </p:spTree>
    <p:extLst>
      <p:ext uri="{BB962C8B-B14F-4D97-AF65-F5344CB8AC3E}">
        <p14:creationId xmlns:p14="http://schemas.microsoft.com/office/powerpoint/2010/main" val="394809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D2BDA4E0-0325-C84B-BFA1-9FBCC26AA8E1}"/>
              </a:ext>
            </a:extLst>
          </p:cNvPr>
          <p:cNvSpPr>
            <a:spLocks noGrp="1"/>
          </p:cNvSpPr>
          <p:nvPr>
            <p:ph type="title"/>
          </p:nvPr>
        </p:nvSpPr>
        <p:spPr>
          <a:xfrm>
            <a:off x="838200" y="442460"/>
            <a:ext cx="5691809"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A842B608-F144-284B-875D-7B763B621D63}"/>
              </a:ext>
            </a:extLst>
          </p:cNvPr>
          <p:cNvSpPr>
            <a:spLocks noGrp="1"/>
          </p:cNvSpPr>
          <p:nvPr>
            <p:ph idx="1"/>
          </p:nvPr>
        </p:nvSpPr>
        <p:spPr>
          <a:xfrm>
            <a:off x="838200" y="1983547"/>
            <a:ext cx="5691809" cy="3691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1ABC4DFB-D4D7-3946-B704-39123373B174}"/>
              </a:ext>
            </a:extLst>
          </p:cNvPr>
          <p:cNvSpPr>
            <a:spLocks noGrp="1"/>
          </p:cNvSpPr>
          <p:nvPr>
            <p:ph type="ftr" sz="quarter" idx="3"/>
          </p:nvPr>
        </p:nvSpPr>
        <p:spPr>
          <a:xfrm>
            <a:off x="4472609" y="6321839"/>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T Sectra" pitchFamily="2" charset="77"/>
              </a:defRPr>
            </a:lvl1pPr>
          </a:lstStyle>
          <a:p>
            <a:endParaRPr lang="en-US" dirty="0"/>
          </a:p>
        </p:txBody>
      </p:sp>
      <p:sp>
        <p:nvSpPr>
          <p:cNvPr id="6" name="Subtitle 2">
            <a:extLst>
              <a:ext uri="{FF2B5EF4-FFF2-40B4-BE49-F238E27FC236}">
                <a16:creationId xmlns:a16="http://schemas.microsoft.com/office/drawing/2014/main" id="{F1C6A43E-7E93-6346-B8C4-4138A90BF76C}"/>
              </a:ext>
            </a:extLst>
          </p:cNvPr>
          <p:cNvSpPr>
            <a:spLocks noGrp="1"/>
          </p:cNvSpPr>
          <p:nvPr>
            <p:ph type="subTitle" idx="10"/>
          </p:nvPr>
        </p:nvSpPr>
        <p:spPr>
          <a:xfrm>
            <a:off x="10539098" y="2995949"/>
            <a:ext cx="1515099" cy="780373"/>
          </a:xfrm>
          <a:prstGeom prst="rect">
            <a:avLst/>
          </a:prstGeom>
        </p:spPr>
        <p:txBody>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668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8F2EBF09-5245-4E49-9DA2-2A26E9A83619}"/>
              </a:ext>
            </a:extLst>
          </p:cNvPr>
          <p:cNvSpPr>
            <a:spLocks noGrp="1"/>
          </p:cNvSpPr>
          <p:nvPr>
            <p:ph type="ftr" sz="quarter" idx="3"/>
          </p:nvPr>
        </p:nvSpPr>
        <p:spPr>
          <a:xfrm>
            <a:off x="4164496" y="621767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T Sectra" pitchFamily="2" charset="77"/>
              </a:defRPr>
            </a:lvl1pPr>
          </a:lstStyle>
          <a:p>
            <a:endParaRPr lang="en-US" dirty="0"/>
          </a:p>
        </p:txBody>
      </p:sp>
      <p:sp>
        <p:nvSpPr>
          <p:cNvPr id="8" name="Title Placeholder 1">
            <a:extLst>
              <a:ext uri="{FF2B5EF4-FFF2-40B4-BE49-F238E27FC236}">
                <a16:creationId xmlns:a16="http://schemas.microsoft.com/office/drawing/2014/main" id="{6D553BC3-E4DB-4641-A098-95B288F3C6D2}"/>
              </a:ext>
            </a:extLst>
          </p:cNvPr>
          <p:cNvSpPr>
            <a:spLocks noGrp="1"/>
          </p:cNvSpPr>
          <p:nvPr>
            <p:ph type="title"/>
          </p:nvPr>
        </p:nvSpPr>
        <p:spPr>
          <a:xfrm>
            <a:off x="838200" y="275203"/>
            <a:ext cx="10472531"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Subtitle 2">
            <a:extLst>
              <a:ext uri="{FF2B5EF4-FFF2-40B4-BE49-F238E27FC236}">
                <a16:creationId xmlns:a16="http://schemas.microsoft.com/office/drawing/2014/main" id="{F0777940-BF65-3043-A8B2-16ED16105525}"/>
              </a:ext>
            </a:extLst>
          </p:cNvPr>
          <p:cNvSpPr>
            <a:spLocks noGrp="1"/>
          </p:cNvSpPr>
          <p:nvPr>
            <p:ph type="subTitle" idx="1"/>
          </p:nvPr>
        </p:nvSpPr>
        <p:spPr>
          <a:xfrm>
            <a:off x="1496049" y="4720315"/>
            <a:ext cx="1876425" cy="537485"/>
          </a:xfrm>
          <a:prstGeom prst="rect">
            <a:avLst/>
          </a:prstGeom>
        </p:spPr>
        <p:txBody>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Text Placeholder 14">
            <a:extLst>
              <a:ext uri="{FF2B5EF4-FFF2-40B4-BE49-F238E27FC236}">
                <a16:creationId xmlns:a16="http://schemas.microsoft.com/office/drawing/2014/main" id="{DCAFF4AD-4A0D-E349-B693-432E18D71152}"/>
              </a:ext>
            </a:extLst>
          </p:cNvPr>
          <p:cNvSpPr>
            <a:spLocks noGrp="1"/>
          </p:cNvSpPr>
          <p:nvPr>
            <p:ph type="body" sz="quarter" idx="10"/>
          </p:nvPr>
        </p:nvSpPr>
        <p:spPr>
          <a:xfrm>
            <a:off x="5243511" y="4719638"/>
            <a:ext cx="1957387" cy="538162"/>
          </a:xfrm>
          <a:prstGeom prst="rect">
            <a:avLst/>
          </a:prstGeom>
        </p:spPr>
        <p:txBody>
          <a:bodyPr/>
          <a:lstStyle>
            <a:lvl1pPr marL="0" indent="0" algn="ctr">
              <a:buNone/>
              <a:defRPr sz="1400"/>
            </a:lvl1pPr>
          </a:lstStyle>
          <a:p>
            <a:pPr lvl="0"/>
            <a:r>
              <a:rPr lang="en-US" dirty="0"/>
              <a:t>Click to edit Master text styles</a:t>
            </a:r>
          </a:p>
        </p:txBody>
      </p:sp>
      <p:sp>
        <p:nvSpPr>
          <p:cNvPr id="16" name="Text Placeholder 14">
            <a:extLst>
              <a:ext uri="{FF2B5EF4-FFF2-40B4-BE49-F238E27FC236}">
                <a16:creationId xmlns:a16="http://schemas.microsoft.com/office/drawing/2014/main" id="{75CB98D1-345B-1641-80CC-F6791FD08D3B}"/>
              </a:ext>
            </a:extLst>
          </p:cNvPr>
          <p:cNvSpPr>
            <a:spLocks noGrp="1"/>
          </p:cNvSpPr>
          <p:nvPr>
            <p:ph type="body" sz="quarter" idx="11"/>
          </p:nvPr>
        </p:nvSpPr>
        <p:spPr>
          <a:xfrm>
            <a:off x="8967786" y="4719638"/>
            <a:ext cx="1957387" cy="538162"/>
          </a:xfrm>
          <a:prstGeom prst="rect">
            <a:avLst/>
          </a:prstGeom>
        </p:spPr>
        <p:txBody>
          <a:bodyPr/>
          <a:lstStyle>
            <a:lvl1pPr marL="0" indent="0" algn="ctr">
              <a:buNone/>
              <a:defRPr sz="1400"/>
            </a:lvl1pPr>
          </a:lstStyle>
          <a:p>
            <a:pPr lvl="0"/>
            <a:r>
              <a:rPr lang="en-US" dirty="0"/>
              <a:t>Click to edit Master text styles</a:t>
            </a:r>
          </a:p>
        </p:txBody>
      </p:sp>
    </p:spTree>
    <p:extLst>
      <p:ext uri="{BB962C8B-B14F-4D97-AF65-F5344CB8AC3E}">
        <p14:creationId xmlns:p14="http://schemas.microsoft.com/office/powerpoint/2010/main" val="209416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7627-558A-144F-99EF-B60AAEA53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5E2B14-15AA-4145-A50D-25B759E2F7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814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39EF-00F4-B441-8FBF-3D2076E6C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711DD7-F93E-F340-9A53-9D846504C0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74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DA115-7FA7-BB4B-B345-7456852E5F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4857BB-2D29-834B-9A08-CA804FAD6E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647430-E052-204E-8A6F-7555A65DF6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893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F4E3-66DC-DE49-9009-43A837C377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FC54D0-E347-A34A-AD88-258B13072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5519E5-72C0-E04B-A8DB-B5FC766F1B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36FB8B-1C7A-B840-BA10-8521AB7A6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DB63C-8F9F-BC4A-9BCA-18BA68D5F8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31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1E90-EFD6-A74F-9769-A1838C1E744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6009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1.jpg"/><Relationship Id="rId4" Type="http://schemas.openxmlformats.org/officeDocument/2006/relationships/slideLayout" Target="../slideLayouts/slideLayout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E46BCF-BE9D-7041-8BB0-5C580DFCA6F9}"/>
              </a:ext>
            </a:extLst>
          </p:cNvPr>
          <p:cNvSpPr/>
          <p:nvPr userDrawn="1"/>
        </p:nvSpPr>
        <p:spPr>
          <a:xfrm>
            <a:off x="0" y="0"/>
            <a:ext cx="12192000" cy="6858000"/>
          </a:xfrm>
          <a:prstGeom prst="rect">
            <a:avLst/>
          </a:prstGeom>
          <a:solidFill>
            <a:srgbClr val="005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5949"/>
                </a:solidFill>
              </a:ln>
            </a:endParaRPr>
          </a:p>
        </p:txBody>
      </p:sp>
      <p:sp>
        <p:nvSpPr>
          <p:cNvPr id="9" name="Rectangle 8">
            <a:extLst>
              <a:ext uri="{FF2B5EF4-FFF2-40B4-BE49-F238E27FC236}">
                <a16:creationId xmlns:a16="http://schemas.microsoft.com/office/drawing/2014/main" id="{980FFF35-1B8F-8248-B083-C6E99CE19AF2}"/>
              </a:ext>
            </a:extLst>
          </p:cNvPr>
          <p:cNvSpPr/>
          <p:nvPr userDrawn="1"/>
        </p:nvSpPr>
        <p:spPr>
          <a:xfrm>
            <a:off x="7911548" y="0"/>
            <a:ext cx="4280452" cy="705678"/>
          </a:xfrm>
          <a:prstGeom prst="rect">
            <a:avLst/>
          </a:prstGeom>
          <a:solidFill>
            <a:srgbClr val="98F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38DFC4B-9C03-B04D-9DD1-94BFA050F60D}"/>
              </a:ext>
            </a:extLst>
          </p:cNvPr>
          <p:cNvPicPr>
            <a:picLocks noChangeAspect="1"/>
          </p:cNvPicPr>
          <p:nvPr userDrawn="1"/>
        </p:nvPicPr>
        <p:blipFill rotWithShape="1">
          <a:blip r:embed="rId3"/>
          <a:srcRect l="32101" t="1" b="45273"/>
          <a:stretch/>
        </p:blipFill>
        <p:spPr>
          <a:xfrm>
            <a:off x="4830417" y="0"/>
            <a:ext cx="6748213" cy="6858000"/>
          </a:xfrm>
          <a:prstGeom prst="rect">
            <a:avLst/>
          </a:prstGeom>
        </p:spPr>
      </p:pic>
      <p:sp>
        <p:nvSpPr>
          <p:cNvPr id="10" name="Rectangle 9">
            <a:extLst>
              <a:ext uri="{FF2B5EF4-FFF2-40B4-BE49-F238E27FC236}">
                <a16:creationId xmlns:a16="http://schemas.microsoft.com/office/drawing/2014/main" id="{03783F69-A525-B145-A02E-33C73AAFE711}"/>
              </a:ext>
            </a:extLst>
          </p:cNvPr>
          <p:cNvSpPr/>
          <p:nvPr userDrawn="1"/>
        </p:nvSpPr>
        <p:spPr>
          <a:xfrm>
            <a:off x="613370" y="1076739"/>
            <a:ext cx="8073429" cy="2481470"/>
          </a:xfrm>
          <a:prstGeom prst="rect">
            <a:avLst/>
          </a:prstGeom>
          <a:solidFill>
            <a:schemeClr val="bg1"/>
          </a:solidFill>
          <a:ln w="57150">
            <a:solidFill>
              <a:srgbClr val="98FD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D32715E-B5F8-BC4A-A12F-E32849EE1C25}"/>
              </a:ext>
            </a:extLst>
          </p:cNvPr>
          <p:cNvPicPr>
            <a:picLocks noChangeAspect="1"/>
          </p:cNvPicPr>
          <p:nvPr userDrawn="1"/>
        </p:nvPicPr>
        <p:blipFill>
          <a:blip r:embed="rId4"/>
          <a:stretch>
            <a:fillRect/>
          </a:stretch>
        </p:blipFill>
        <p:spPr>
          <a:xfrm>
            <a:off x="1103243" y="4942231"/>
            <a:ext cx="1311965" cy="1311965"/>
          </a:xfrm>
          <a:prstGeom prst="rect">
            <a:avLst/>
          </a:prstGeom>
        </p:spPr>
      </p:pic>
    </p:spTree>
    <p:extLst>
      <p:ext uri="{BB962C8B-B14F-4D97-AF65-F5344CB8AC3E}">
        <p14:creationId xmlns:p14="http://schemas.microsoft.com/office/powerpoint/2010/main" val="291638795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A40E4A-6DC9-B046-9E5E-100DB23CC689}"/>
              </a:ext>
            </a:extLst>
          </p:cNvPr>
          <p:cNvPicPr>
            <a:picLocks noChangeAspect="1"/>
          </p:cNvPicPr>
          <p:nvPr userDrawn="1"/>
        </p:nvPicPr>
        <p:blipFill rotWithShape="1">
          <a:blip r:embed="rId3"/>
          <a:srcRect l="63716" t="1" r="282" b="45273"/>
          <a:stretch/>
        </p:blipFill>
        <p:spPr>
          <a:xfrm>
            <a:off x="460513" y="0"/>
            <a:ext cx="3578087" cy="6858000"/>
          </a:xfrm>
          <a:prstGeom prst="rect">
            <a:avLst/>
          </a:prstGeom>
        </p:spPr>
      </p:pic>
      <p:sp>
        <p:nvSpPr>
          <p:cNvPr id="8" name="Rectangle 7">
            <a:extLst>
              <a:ext uri="{FF2B5EF4-FFF2-40B4-BE49-F238E27FC236}">
                <a16:creationId xmlns:a16="http://schemas.microsoft.com/office/drawing/2014/main" id="{937C6EBC-D169-F042-9E58-39EE6899432D}"/>
              </a:ext>
            </a:extLst>
          </p:cNvPr>
          <p:cNvSpPr/>
          <p:nvPr userDrawn="1"/>
        </p:nvSpPr>
        <p:spPr>
          <a:xfrm>
            <a:off x="1580322" y="365125"/>
            <a:ext cx="9773478" cy="1205258"/>
          </a:xfrm>
          <a:prstGeom prst="rect">
            <a:avLst/>
          </a:prstGeom>
          <a:solidFill>
            <a:srgbClr val="98F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59499"/>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b="1" kern="1200">
          <a:solidFill>
            <a:schemeClr val="tx1"/>
          </a:solidFill>
          <a:latin typeface="GT Sectra"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Sectr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Sectra"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Sectra"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A40E4A-6DC9-B046-9E5E-100DB23CC689}"/>
              </a:ext>
            </a:extLst>
          </p:cNvPr>
          <p:cNvPicPr>
            <a:picLocks noChangeAspect="1"/>
          </p:cNvPicPr>
          <p:nvPr userDrawn="1"/>
        </p:nvPicPr>
        <p:blipFill rotWithShape="1">
          <a:blip r:embed="rId3"/>
          <a:srcRect l="55049" t="20004" r="282" b="45273"/>
          <a:stretch/>
        </p:blipFill>
        <p:spPr>
          <a:xfrm>
            <a:off x="7235687" y="1105242"/>
            <a:ext cx="4439477" cy="4351339"/>
          </a:xfrm>
          <a:prstGeom prst="rect">
            <a:avLst/>
          </a:prstGeom>
          <a:ln w="38100">
            <a:solidFill>
              <a:srgbClr val="98FD63"/>
            </a:solidFill>
          </a:ln>
        </p:spPr>
      </p:pic>
      <p:sp>
        <p:nvSpPr>
          <p:cNvPr id="8" name="Rectangle 7">
            <a:extLst>
              <a:ext uri="{FF2B5EF4-FFF2-40B4-BE49-F238E27FC236}">
                <a16:creationId xmlns:a16="http://schemas.microsoft.com/office/drawing/2014/main" id="{937C6EBC-D169-F042-9E58-39EE6899432D}"/>
              </a:ext>
            </a:extLst>
          </p:cNvPr>
          <p:cNvSpPr/>
          <p:nvPr userDrawn="1"/>
        </p:nvSpPr>
        <p:spPr>
          <a:xfrm>
            <a:off x="0" y="1194283"/>
            <a:ext cx="337930" cy="4480959"/>
          </a:xfrm>
          <a:prstGeom prst="rect">
            <a:avLst/>
          </a:prstGeom>
          <a:solidFill>
            <a:srgbClr val="98F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C8A556-783F-7A4B-BE29-CDF8924DEA7C}"/>
              </a:ext>
            </a:extLst>
          </p:cNvPr>
          <p:cNvSpPr/>
          <p:nvPr userDrawn="1"/>
        </p:nvSpPr>
        <p:spPr>
          <a:xfrm>
            <a:off x="10320131" y="2450422"/>
            <a:ext cx="1871869" cy="1660977"/>
          </a:xfrm>
          <a:prstGeom prst="rect">
            <a:avLst/>
          </a:prstGeom>
          <a:solidFill>
            <a:srgbClr val="98F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727262"/>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b="1" kern="1200">
          <a:solidFill>
            <a:schemeClr val="tx1"/>
          </a:solidFill>
          <a:latin typeface="GT Sectra"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Sectr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Sectra"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Sectra"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A40E4A-6DC9-B046-9E5E-100DB23CC689}"/>
              </a:ext>
            </a:extLst>
          </p:cNvPr>
          <p:cNvPicPr>
            <a:picLocks noChangeAspect="1"/>
          </p:cNvPicPr>
          <p:nvPr userDrawn="1"/>
        </p:nvPicPr>
        <p:blipFill rotWithShape="1">
          <a:blip r:embed="rId3"/>
          <a:srcRect l="46" t="20004" r="282" b="60084"/>
          <a:stretch/>
        </p:blipFill>
        <p:spPr>
          <a:xfrm>
            <a:off x="0" y="0"/>
            <a:ext cx="12192001" cy="3071191"/>
          </a:xfrm>
          <a:prstGeom prst="rect">
            <a:avLst/>
          </a:prstGeom>
          <a:ln w="38100">
            <a:noFill/>
          </a:ln>
        </p:spPr>
      </p:pic>
      <p:sp>
        <p:nvSpPr>
          <p:cNvPr id="4" name="Oval 3">
            <a:extLst>
              <a:ext uri="{FF2B5EF4-FFF2-40B4-BE49-F238E27FC236}">
                <a16:creationId xmlns:a16="http://schemas.microsoft.com/office/drawing/2014/main" id="{AA738EBD-3B70-6B49-A93D-592F8EDC7C65}"/>
              </a:ext>
            </a:extLst>
          </p:cNvPr>
          <p:cNvSpPr/>
          <p:nvPr userDrawn="1"/>
        </p:nvSpPr>
        <p:spPr>
          <a:xfrm>
            <a:off x="1061003" y="1710492"/>
            <a:ext cx="2733261" cy="2733261"/>
          </a:xfrm>
          <a:prstGeom prst="ellipse">
            <a:avLst/>
          </a:prstGeom>
          <a:solidFill>
            <a:schemeClr val="bg1"/>
          </a:solidFill>
          <a:ln w="38100">
            <a:solidFill>
              <a:srgbClr val="98FD6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FDD0709-1662-FA44-B38E-0D493BFB5FEF}"/>
              </a:ext>
            </a:extLst>
          </p:cNvPr>
          <p:cNvSpPr/>
          <p:nvPr userDrawn="1"/>
        </p:nvSpPr>
        <p:spPr>
          <a:xfrm>
            <a:off x="4855266" y="1710492"/>
            <a:ext cx="2733261" cy="2733261"/>
          </a:xfrm>
          <a:prstGeom prst="ellipse">
            <a:avLst/>
          </a:prstGeom>
          <a:solidFill>
            <a:schemeClr val="bg1"/>
          </a:solidFill>
          <a:ln w="38100">
            <a:solidFill>
              <a:srgbClr val="98FD6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329D221-137C-DF47-90B4-380E6B450CCF}"/>
              </a:ext>
            </a:extLst>
          </p:cNvPr>
          <p:cNvSpPr/>
          <p:nvPr userDrawn="1"/>
        </p:nvSpPr>
        <p:spPr>
          <a:xfrm>
            <a:off x="8577470" y="1722299"/>
            <a:ext cx="2733261" cy="2733261"/>
          </a:xfrm>
          <a:prstGeom prst="ellipse">
            <a:avLst/>
          </a:prstGeom>
          <a:solidFill>
            <a:schemeClr val="bg1"/>
          </a:solidFill>
          <a:ln w="38100">
            <a:solidFill>
              <a:srgbClr val="98FD6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830915-C35F-7640-9F96-D8539D00131E}"/>
              </a:ext>
            </a:extLst>
          </p:cNvPr>
          <p:cNvSpPr/>
          <p:nvPr userDrawn="1"/>
        </p:nvSpPr>
        <p:spPr>
          <a:xfrm rot="5400000">
            <a:off x="6146416" y="-2162289"/>
            <a:ext cx="150958" cy="4480959"/>
          </a:xfrm>
          <a:prstGeom prst="rect">
            <a:avLst/>
          </a:prstGeom>
          <a:solidFill>
            <a:srgbClr val="98F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504678"/>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914400" rtl="0" eaLnBrk="1" latinLnBrk="0" hangingPunct="1">
        <a:lnSpc>
          <a:spcPct val="90000"/>
        </a:lnSpc>
        <a:spcBef>
          <a:spcPct val="0"/>
        </a:spcBef>
        <a:buNone/>
        <a:defRPr sz="4400" b="1" kern="1200">
          <a:solidFill>
            <a:schemeClr val="bg1"/>
          </a:solidFill>
          <a:latin typeface="GT Sectra"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Sectr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Sectra"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Sectra"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9EFA4B-B9A6-DE48-8B02-592FA21F80CB}"/>
              </a:ext>
            </a:extLst>
          </p:cNvPr>
          <p:cNvPicPr>
            <a:picLocks noChangeAspect="1"/>
          </p:cNvPicPr>
          <p:nvPr userDrawn="1"/>
        </p:nvPicPr>
        <p:blipFill rotWithShape="1">
          <a:blip r:embed="rId10"/>
          <a:srcRect l="46" t="20004" r="282" b="35534"/>
          <a:stretch/>
        </p:blipFill>
        <p:spPr>
          <a:xfrm>
            <a:off x="0" y="0"/>
            <a:ext cx="12192001" cy="6858000"/>
          </a:xfrm>
          <a:prstGeom prst="rect">
            <a:avLst/>
          </a:prstGeom>
          <a:ln w="38100">
            <a:noFill/>
          </a:ln>
        </p:spPr>
      </p:pic>
      <p:sp>
        <p:nvSpPr>
          <p:cNvPr id="8" name="Rectangle 7">
            <a:extLst>
              <a:ext uri="{FF2B5EF4-FFF2-40B4-BE49-F238E27FC236}">
                <a16:creationId xmlns:a16="http://schemas.microsoft.com/office/drawing/2014/main" id="{D6BC1845-C741-104D-A802-FEB218B572FF}"/>
              </a:ext>
            </a:extLst>
          </p:cNvPr>
          <p:cNvSpPr/>
          <p:nvPr userDrawn="1"/>
        </p:nvSpPr>
        <p:spPr>
          <a:xfrm>
            <a:off x="559828" y="501650"/>
            <a:ext cx="11072343" cy="5854700"/>
          </a:xfrm>
          <a:prstGeom prst="rect">
            <a:avLst/>
          </a:prstGeom>
          <a:solidFill>
            <a:schemeClr val="bg1"/>
          </a:solidFill>
          <a:ln w="57150">
            <a:solidFill>
              <a:srgbClr val="98FD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3045B0B-7741-D847-A86A-243BD2AC8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117B869-69FF-CC4C-BDD5-5C69D4E08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52029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688" r:id="rId4"/>
    <p:sldLayoutId id="2147483689" r:id="rId5"/>
    <p:sldLayoutId id="2147483690" r:id="rId6"/>
    <p:sldLayoutId id="2147483691" r:id="rId7"/>
    <p:sldLayoutId id="2147483692" r:id="rId8"/>
  </p:sldLayoutIdLst>
  <p:txStyles>
    <p:titleStyle>
      <a:lvl1pPr algn="l" defTabSz="914400" rtl="0" eaLnBrk="1" latinLnBrk="0" hangingPunct="1">
        <a:lnSpc>
          <a:spcPct val="90000"/>
        </a:lnSpc>
        <a:spcBef>
          <a:spcPct val="0"/>
        </a:spcBef>
        <a:buNone/>
        <a:defRPr sz="4400" b="1" kern="1200">
          <a:solidFill>
            <a:schemeClr val="tx1"/>
          </a:solidFill>
          <a:latin typeface="GT Sectra"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Sectr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Sectra"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Sectra"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Sectr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mikids.org/location/amikids-jacksonville/"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aspirehealthpartners.com/"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bakerk12.org/"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baptistjax.com/doctors/baptist-behavioral-health"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beaconpediatric.com/"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beyondcounseling.me/"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hsfl.org/"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cgcjax.org/"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danielkids.org/"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devereux.org/"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seethegirl.org/"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jacksonvillecounseling.org/"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litedna.com/"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embracejax.org/"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ecs4kids.org/"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epicbh.org/"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familyfoundations.org/"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flcfv.org/"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flaglercares.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flagler.edu/student-life/health-wellness/counseling-services"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flaglerschools.com/"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floridapsy.com/"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oldenvictorymedical.com/"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halifaxhealth.org/"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jaxbchcounseling.com/"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ju.edu/mentalhealth/mens-mental-wellness-clinic.php"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ju.edu/counseling/"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kebtjax.com/"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lakeviewhealth.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lifestylemanagementcounseling.com/"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mandalawellness.com/"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memorial.health/memorial-behavioral-health-center-in-jacksonville/overview/"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newperspectivestherapeuticservices.com/"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positivedevelopmentllc.com/"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putnamschools.org/" TargetMode="Externa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riversedgeorangepark.co/"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riverpointbehavioral.com/"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staugustinecounseling.com/"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centerstone.org/cohen-military-family-clinic/jacksonville/"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spbh.org/"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www.therapeutichopecounseling.com/"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thunderboltcounseling.com/"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transformativegrowth.org/" TargetMode="Externa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arcjacksonville.org/" TargetMode="Externa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arcsj.org/" TargetMode="Externa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thehnd.com/" TargetMode="Externa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thegrowgroup.org/" TargetMode="Externa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unf.edu/brooks/counseling-center/" TargetMode="Externa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mitche40@ju.edu" TargetMode="Externa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ekivacenter.com/" TargetMode="Externa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healthcare.ascension.org/" TargetMode="Externa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smahealthcare.org/" TargetMode="Externa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sophrosrecovery.com/" TargetMode="Externa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s://www.turningtidesed.com/" TargetMode="Externa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hyperlink" Target="https://www.ju.edu/mentalhealth/current/JU_PI_Student_HANDBOOK_25-26.pdf" TargetMode="External"/><Relationship Id="rId2" Type="http://schemas.openxmlformats.org/officeDocument/2006/relationships/hyperlink" Target="https://www.ju.edu/mentalhealth/current/CMHCStudentProgramHandbook25-26.pdf" TargetMode="External"/><Relationship Id="rId1" Type="http://schemas.openxmlformats.org/officeDocument/2006/relationships/slideLayout" Target="../slideLayouts/slideLayout12.xml"/><Relationship Id="rId4" Type="http://schemas.openxmlformats.org/officeDocument/2006/relationships/hyperlink" Target="https://www.ju.edu/mentalhealth/current/JU_SITE_SUPERVISOR_HANDBOOK_25-26.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sarring@ju.edu"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gingtrue.org/"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gapefamilyhealth.org/"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A96C-276F-2240-8648-55620D0B05D8}"/>
              </a:ext>
            </a:extLst>
          </p:cNvPr>
          <p:cNvSpPr>
            <a:spLocks noGrp="1"/>
          </p:cNvSpPr>
          <p:nvPr>
            <p:ph type="title"/>
          </p:nvPr>
        </p:nvSpPr>
        <p:spPr/>
        <p:txBody>
          <a:bodyPr/>
          <a:lstStyle/>
          <a:p>
            <a:r>
              <a:rPr lang="en-US" sz="3600" dirty="0">
                <a:latin typeface="GT Sectra"/>
              </a:rPr>
              <a:t>Clinical Mental Health Counseling</a:t>
            </a:r>
            <a:br>
              <a:rPr lang="en-US" sz="3600" dirty="0"/>
            </a:br>
            <a:r>
              <a:rPr lang="en-US" sz="3600" dirty="0">
                <a:latin typeface="GT Sectra"/>
              </a:rPr>
              <a:t>Practicum and Internship Directory ​2025-2026</a:t>
            </a:r>
            <a:endParaRPr lang="en-US" sz="3600" dirty="0"/>
          </a:p>
        </p:txBody>
      </p:sp>
      <p:sp>
        <p:nvSpPr>
          <p:cNvPr id="4" name="Text Placeholder 3">
            <a:extLst>
              <a:ext uri="{FF2B5EF4-FFF2-40B4-BE49-F238E27FC236}">
                <a16:creationId xmlns:a16="http://schemas.microsoft.com/office/drawing/2014/main" id="{83800482-3578-EB4F-80CD-1F97E5E64909}"/>
              </a:ext>
            </a:extLst>
          </p:cNvPr>
          <p:cNvSpPr>
            <a:spLocks noGrp="1"/>
          </p:cNvSpPr>
          <p:nvPr>
            <p:ph type="body" sz="quarter" idx="12"/>
          </p:nvPr>
        </p:nvSpPr>
        <p:spPr/>
        <p:txBody>
          <a:bodyPr/>
          <a:lstStyle/>
          <a:p>
            <a:endParaRPr lang="en-US"/>
          </a:p>
        </p:txBody>
      </p:sp>
      <p:pic>
        <p:nvPicPr>
          <p:cNvPr id="1026" name="Picture 2">
            <a:extLst>
              <a:ext uri="{FF2B5EF4-FFF2-40B4-BE49-F238E27FC236}">
                <a16:creationId xmlns:a16="http://schemas.microsoft.com/office/drawing/2014/main" id="{631ECF0E-E490-D78A-9D01-9E4E745E3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479" y="4074368"/>
            <a:ext cx="4495042" cy="253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67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AAE3A-BBE0-D94F-5430-F651E6CC46C0}"/>
            </a:ext>
          </a:extLst>
        </p:cNvPr>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FE2CD8E2-36ED-BF90-4377-819D34BB1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3B3DC0-CD6C-97CD-FFF8-39A815FE3A36}"/>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err="1">
                <a:latin typeface="+mj-lt"/>
              </a:rPr>
              <a:t>AMiKids</a:t>
            </a:r>
            <a:r>
              <a:rPr lang="en-US" sz="5400" dirty="0">
                <a:latin typeface="+mj-lt"/>
              </a:rPr>
              <a:t> Behavioral Health</a:t>
            </a:r>
            <a:endParaRPr lang="en-US" dirty="0" err="1"/>
          </a:p>
        </p:txBody>
      </p:sp>
      <p:sp>
        <p:nvSpPr>
          <p:cNvPr id="1033" name="sketchy line">
            <a:extLst>
              <a:ext uri="{FF2B5EF4-FFF2-40B4-BE49-F238E27FC236}">
                <a16:creationId xmlns:a16="http://schemas.microsoft.com/office/drawing/2014/main" id="{5FEFCD83-BA6F-2B58-52A0-D074215A0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9B263CAB-CA18-2752-C91F-FF069F81AD19}"/>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https://amikids.org/location/amikids-jacksonville/</a:t>
            </a:r>
          </a:p>
          <a:p>
            <a:pPr indent="-228600">
              <a:buFont typeface="Arial" panose="020B0604020202020204" pitchFamily="34" charset="0"/>
              <a:buChar char="•"/>
            </a:pPr>
            <a:endParaRPr lang="en-US" sz="2200" dirty="0">
              <a:latin typeface="+mn-lt"/>
            </a:endParaRPr>
          </a:p>
        </p:txBody>
      </p:sp>
      <p:pic>
        <p:nvPicPr>
          <p:cNvPr id="5" name="Picture 4" descr="AMIkids Jacksonville 50th Anniversary ...">
            <a:extLst>
              <a:ext uri="{FF2B5EF4-FFF2-40B4-BE49-F238E27FC236}">
                <a16:creationId xmlns:a16="http://schemas.microsoft.com/office/drawing/2014/main" id="{8C5E728B-47D1-C80E-51D2-6F2F25D50119}"/>
              </a:ext>
            </a:extLst>
          </p:cNvPr>
          <p:cNvPicPr>
            <a:picLocks noChangeAspect="1"/>
          </p:cNvPicPr>
          <p:nvPr/>
        </p:nvPicPr>
        <p:blipFill>
          <a:blip r:embed="rId3"/>
          <a:stretch>
            <a:fillRect/>
          </a:stretch>
        </p:blipFill>
        <p:spPr>
          <a:xfrm>
            <a:off x="6325045" y="4129800"/>
            <a:ext cx="5267592" cy="1639279"/>
          </a:xfrm>
          <a:prstGeom prst="rect">
            <a:avLst/>
          </a:prstGeom>
        </p:spPr>
      </p:pic>
    </p:spTree>
    <p:extLst>
      <p:ext uri="{BB962C8B-B14F-4D97-AF65-F5344CB8AC3E}">
        <p14:creationId xmlns:p14="http://schemas.microsoft.com/office/powerpoint/2010/main" val="313995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165864-9FFD-CA9E-14AF-40A21D96166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Aspire Health Partners</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2FF1595-2A1D-632C-2B85-6B1B737CDBDF}"/>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https://aspirehealthpartners.com/</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1026" name="Picture 2" descr="Aspire Health Partners">
            <a:extLst>
              <a:ext uri="{FF2B5EF4-FFF2-40B4-BE49-F238E27FC236}">
                <a16:creationId xmlns:a16="http://schemas.microsoft.com/office/drawing/2014/main" id="{0EB699F0-2B21-9F4F-4523-84D4AD2466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9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70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8D0AAE-FE3E-7256-0116-19E5F7F5C24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Baker County School District </a:t>
            </a:r>
          </a:p>
        </p:txBody>
      </p:sp>
      <p:sp>
        <p:nvSpPr>
          <p:cNvPr id="309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5EC2FD4-2D8C-12CA-0C65-BFC0FC7A1844}"/>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https://www.bakerk12.org/</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3074" name="Picture 2" descr="media.glassdoor.com/sqll/571574/baker-county-schoo...">
            <a:extLst>
              <a:ext uri="{FF2B5EF4-FFF2-40B4-BE49-F238E27FC236}">
                <a16:creationId xmlns:a16="http://schemas.microsoft.com/office/drawing/2014/main" id="{DF19737F-8B92-8A2E-1AF0-E61D6282E04F}"/>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921" r="2873"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5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B3AF4-02DF-08B1-8D0C-F3FBAEA7B3D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Baptist Behavioral Health</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460219D-A2A8-422D-E305-3E956ACFF13B}"/>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https://www.baptistjax.com/doctors/baptist-behavioral-health</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4098" name="Picture 2" descr="See photos">
            <a:extLst>
              <a:ext uri="{FF2B5EF4-FFF2-40B4-BE49-F238E27FC236}">
                <a16:creationId xmlns:a16="http://schemas.microsoft.com/office/drawing/2014/main" id="{DE0D2121-9D9A-D407-5F5E-620E58B96F38}"/>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2552" r="1"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16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FD279-EBCF-CC05-A1B7-EA7CB1F15C37}"/>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Beacon Pediatrics </a:t>
            </a:r>
          </a:p>
        </p:txBody>
      </p:sp>
      <p:sp>
        <p:nvSpPr>
          <p:cNvPr id="51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9C59DC2-99A7-2486-DF21-AC21099AAA3F}"/>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https://www.beaconpediatric.com/</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5122" name="Picture 2" descr="Beacon Pediatric Behavioral Health | LinkedIn">
            <a:extLst>
              <a:ext uri="{FF2B5EF4-FFF2-40B4-BE49-F238E27FC236}">
                <a16:creationId xmlns:a16="http://schemas.microsoft.com/office/drawing/2014/main" id="{7277E104-E104-681D-EBF5-D070E202B1DC}"/>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095" r="270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850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67EB0-A05E-008B-FC27-0644CE7AD0C2}"/>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Beyond Counseling</a:t>
            </a:r>
          </a:p>
        </p:txBody>
      </p:sp>
      <p:sp>
        <p:nvSpPr>
          <p:cNvPr id="61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4C15FF7-3FD8-0BBB-327B-CB43670B086B}"/>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https://beyondcounseling.me/</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6146" name="Picture 2" descr="Beyond Counseling inc.">
            <a:extLst>
              <a:ext uri="{FF2B5EF4-FFF2-40B4-BE49-F238E27FC236}">
                <a16:creationId xmlns:a16="http://schemas.microsoft.com/office/drawing/2014/main" id="{898591CE-E1F4-9C8B-3524-A7485DCAA6CA}"/>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2847" t="-467" r="-303" b="164"/>
          <a:stretch>
            <a:fillRect/>
          </a:stretch>
        </p:blipFill>
        <p:spPr bwMode="auto">
          <a:xfrm>
            <a:off x="4917623" y="2360820"/>
            <a:ext cx="7271942" cy="383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94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80" name="Rectangle 717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0D1A34-ADE5-8B1C-CFD9-C170EF95AA6A}"/>
              </a:ext>
            </a:extLst>
          </p:cNvPr>
          <p:cNvSpPr>
            <a:spLocks noGrp="1"/>
          </p:cNvSpPr>
          <p:nvPr>
            <p:ph type="title"/>
          </p:nvPr>
        </p:nvSpPr>
        <p:spPr>
          <a:xfrm>
            <a:off x="1136397" y="502021"/>
            <a:ext cx="4959603" cy="1642969"/>
          </a:xfrm>
        </p:spPr>
        <p:txBody>
          <a:bodyPr vert="horz" lIns="91440" tIns="45720" rIns="91440" bIns="45720" rtlCol="0" anchor="b">
            <a:normAutofit/>
          </a:bodyPr>
          <a:lstStyle/>
          <a:p>
            <a:r>
              <a:rPr lang="en-US" sz="4000" kern="1200">
                <a:solidFill>
                  <a:schemeClr val="tx1"/>
                </a:solidFill>
                <a:latin typeface="+mj-lt"/>
                <a:ea typeface="+mj-ea"/>
                <a:cs typeface="+mj-cs"/>
              </a:rPr>
              <a:t>Children’s Home Society</a:t>
            </a:r>
          </a:p>
        </p:txBody>
      </p:sp>
      <p:sp>
        <p:nvSpPr>
          <p:cNvPr id="4" name="Text Placeholder 3">
            <a:extLst>
              <a:ext uri="{FF2B5EF4-FFF2-40B4-BE49-F238E27FC236}">
                <a16:creationId xmlns:a16="http://schemas.microsoft.com/office/drawing/2014/main" id="{BB9437D4-DC5B-3A12-9C05-3689137EEDE9}"/>
              </a:ext>
            </a:extLst>
          </p:cNvPr>
          <p:cNvSpPr>
            <a:spLocks noGrp="1"/>
          </p:cNvSpPr>
          <p:nvPr>
            <p:ph type="body" sz="half" idx="2"/>
          </p:nvPr>
        </p:nvSpPr>
        <p:spPr>
          <a:xfrm>
            <a:off x="1136397" y="2418408"/>
            <a:ext cx="4959603" cy="3522569"/>
          </a:xfrm>
        </p:spPr>
        <p:txBody>
          <a:bodyPr vert="horz" lIns="91440" tIns="45720" rIns="91440" bIns="45720" rtlCol="0" anchor="t">
            <a:normAutofit/>
          </a:bodyPr>
          <a:lstStyle/>
          <a:p>
            <a:pPr indent="-228600">
              <a:buFont typeface="Arial" panose="020B0604020202020204" pitchFamily="34" charset="0"/>
              <a:buChar char="•"/>
            </a:pPr>
            <a:r>
              <a:rPr lang="en-US" sz="2000" dirty="0">
                <a:latin typeface="+mn-lt"/>
                <a:hlinkClick r:id="rId2"/>
              </a:rPr>
              <a:t>https://chsfl.org/</a:t>
            </a:r>
            <a:endParaRPr lang="en-US" sz="2000" dirty="0">
              <a:latin typeface="+mn-lt"/>
            </a:endParaRPr>
          </a:p>
          <a:p>
            <a:pPr indent="-228600">
              <a:buFont typeface="Arial" panose="020B0604020202020204" pitchFamily="34" charset="0"/>
              <a:buChar char="•"/>
            </a:pPr>
            <a:endParaRPr lang="en-US" sz="2000" dirty="0">
              <a:latin typeface="+mn-lt"/>
            </a:endParaRPr>
          </a:p>
        </p:txBody>
      </p:sp>
      <p:pic>
        <p:nvPicPr>
          <p:cNvPr id="7170" name="Picture 2" descr="Children's Home Society of Florida">
            <a:extLst>
              <a:ext uri="{FF2B5EF4-FFF2-40B4-BE49-F238E27FC236}">
                <a16:creationId xmlns:a16="http://schemas.microsoft.com/office/drawing/2014/main" id="{963CD01D-8297-7EFD-9DE2-A14997960B75}"/>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519" r="1519"/>
          <a:stretch>
            <a:fillRect/>
          </a:stretch>
        </p:blipFill>
        <p:spPr bwMode="auto">
          <a:xfrm>
            <a:off x="6512442" y="1158246"/>
            <a:ext cx="5201023" cy="4127751"/>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395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206" name="Rectangle 820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30998C-626A-3ED7-9ECD-6AB841307F08}"/>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Child Guidance Center</a:t>
            </a:r>
          </a:p>
        </p:txBody>
      </p:sp>
      <p:sp>
        <p:nvSpPr>
          <p:cNvPr id="820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AE8CA62-ED99-0795-B2A6-3E6E98C3782D}"/>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https://cgcjax.org/</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8196" name="Picture 4" descr="Child Guidance Center | Jacksonville FL">
            <a:extLst>
              <a:ext uri="{FF2B5EF4-FFF2-40B4-BE49-F238E27FC236}">
                <a16:creationId xmlns:a16="http://schemas.microsoft.com/office/drawing/2014/main" id="{E35AD385-FE04-E115-639A-843FEF818FE2}"/>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483" r="314"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63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1B376-0F45-8383-A177-C84660BDAD38}"/>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Daniel Kids</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65B4A69-51E5-B633-0415-877D03D5604A}"/>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https://www.danielkids.org/</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1026" name="Picture 2" descr="Daniel Kids (@danielkids) / X">
            <a:extLst>
              <a:ext uri="{FF2B5EF4-FFF2-40B4-BE49-F238E27FC236}">
                <a16:creationId xmlns:a16="http://schemas.microsoft.com/office/drawing/2014/main" id="{577EE746-5266-79F8-518C-810B3BE6D334}"/>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659" r="3137"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0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4662F-8E9C-69A2-77F6-B33D7479F7A9}"/>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Deep Creek Youth Academy</a:t>
            </a:r>
          </a:p>
        </p:txBody>
      </p:sp>
      <p:sp>
        <p:nvSpPr>
          <p:cNvPr id="4" name="Text Placeholder 3">
            <a:extLst>
              <a:ext uri="{FF2B5EF4-FFF2-40B4-BE49-F238E27FC236}">
                <a16:creationId xmlns:a16="http://schemas.microsoft.com/office/drawing/2014/main" id="{B22861EF-719A-4A0A-51B7-7185F9C2BBEC}"/>
              </a:ext>
            </a:extLst>
          </p:cNvPr>
          <p:cNvSpPr>
            <a:spLocks noGrp="1"/>
          </p:cNvSpPr>
          <p:nvPr>
            <p:ph type="body" sz="half" idx="2"/>
          </p:nvPr>
        </p:nvSpPr>
        <p:spPr>
          <a:xfrm>
            <a:off x="638881" y="1809541"/>
            <a:ext cx="10909643" cy="687406"/>
          </a:xfrm>
        </p:spPr>
        <p:txBody>
          <a:bodyPr vert="horz" lIns="91440" tIns="45720" rIns="91440" bIns="45720" rtlCol="0" anchor="ctr">
            <a:normAutofit/>
          </a:bodyPr>
          <a:lstStyle/>
          <a:p>
            <a:pPr algn="ctr"/>
            <a:r>
              <a:rPr lang="en-US" sz="2200" kern="1200">
                <a:solidFill>
                  <a:schemeClr val="tx1"/>
                </a:solidFill>
                <a:latin typeface="+mn-lt"/>
                <a:ea typeface="+mn-ea"/>
                <a:cs typeface="+mn-cs"/>
              </a:rPr>
              <a:t>https://www.djj.state.fl.us/programs-facilities/residential-facilities/deep-creek-youth-academy</a:t>
            </a:r>
          </a:p>
        </p:txBody>
      </p:sp>
      <p:sp>
        <p:nvSpPr>
          <p:cNvPr id="2057"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of Deep Creek Youth Academy facility">
            <a:extLst>
              <a:ext uri="{FF2B5EF4-FFF2-40B4-BE49-F238E27FC236}">
                <a16:creationId xmlns:a16="http://schemas.microsoft.com/office/drawing/2014/main" id="{83ECCD81-B87E-BCA7-6453-6F2E78F5737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654" r="7654"/>
          <a:stretch>
            <a:fillRect/>
          </a:stretch>
        </p:blipFill>
        <p:spPr bwMode="auto">
          <a:xfrm>
            <a:off x="3821733" y="2633472"/>
            <a:ext cx="4545485" cy="358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2DD0-E097-BC40-8B18-AECA4651D6A4}"/>
              </a:ext>
            </a:extLst>
          </p:cNvPr>
          <p:cNvSpPr>
            <a:spLocks noGrp="1"/>
          </p:cNvSpPr>
          <p:nvPr>
            <p:ph type="title"/>
          </p:nvPr>
        </p:nvSpPr>
        <p:spPr/>
        <p:txBody>
          <a:bodyPr/>
          <a:lstStyle/>
          <a:p>
            <a:r>
              <a:rPr lang="en-US" dirty="0"/>
              <a:t>About the Practicum and Internship Directory</a:t>
            </a:r>
          </a:p>
        </p:txBody>
      </p:sp>
      <p:sp>
        <p:nvSpPr>
          <p:cNvPr id="3" name="Content Placeholder 2">
            <a:extLst>
              <a:ext uri="{FF2B5EF4-FFF2-40B4-BE49-F238E27FC236}">
                <a16:creationId xmlns:a16="http://schemas.microsoft.com/office/drawing/2014/main" id="{8A61867F-113D-C54C-957E-ACDDA742B499}"/>
              </a:ext>
            </a:extLst>
          </p:cNvPr>
          <p:cNvSpPr>
            <a:spLocks noGrp="1"/>
          </p:cNvSpPr>
          <p:nvPr>
            <p:ph idx="1"/>
          </p:nvPr>
        </p:nvSpPr>
        <p:spPr/>
        <p:txBody>
          <a:bodyPr>
            <a:normAutofit/>
          </a:bodyPr>
          <a:lstStyle/>
          <a:p>
            <a:pPr marL="0" indent="0" algn="l" rtl="0" fontAlgn="base">
              <a:buNone/>
            </a:pPr>
            <a:r>
              <a:rPr lang="en-US" b="0" i="0" dirty="0">
                <a:effectLst/>
                <a:latin typeface="Söhne"/>
              </a:rPr>
              <a:t>The Practicum and Internship directory serves as a comprehensive resource for students and community stakeholders seeking information on the clinical affiliations available through the Jacksonville University CMHC program. Updated annually, the directory ensures that students and stakeholders have access to the latest information. If you are interested in becoming a clinical site, please reach out to the clinical directors for further details.</a:t>
            </a:r>
            <a:endParaRPr lang="en-US" b="0" i="0" dirty="0">
              <a:effectLst/>
              <a:latin typeface="+mj-lt"/>
            </a:endParaRPr>
          </a:p>
        </p:txBody>
      </p:sp>
    </p:spTree>
    <p:extLst>
      <p:ext uri="{BB962C8B-B14F-4D97-AF65-F5344CB8AC3E}">
        <p14:creationId xmlns:p14="http://schemas.microsoft.com/office/powerpoint/2010/main" val="692502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6CE64-79E4-6B74-A7E9-60FDEB6C35C4}"/>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400">
                <a:latin typeface="+mj-lt"/>
              </a:rPr>
              <a:t>Devereux Advanced Behavioral Health</a:t>
            </a:r>
          </a:p>
        </p:txBody>
      </p:sp>
      <p:sp>
        <p:nvSpPr>
          <p:cNvPr id="308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902E010-05CB-D959-647B-68D8E81833B5}"/>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https://www.devereux.org/</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3076" name="Picture 4" descr="Devereux Advanced Behavioral Health Florida | Orlando FL">
            <a:extLst>
              <a:ext uri="{FF2B5EF4-FFF2-40B4-BE49-F238E27FC236}">
                <a16:creationId xmlns:a16="http://schemas.microsoft.com/office/drawing/2014/main" id="{5F57FA48-2610-227F-2C5C-C3B3C8AF0CC0}"/>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2497" r="1299"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207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747909-3252-78BD-0E6B-620D68B5EF04}"/>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Delores Barr Weaver Policy Center</a:t>
            </a:r>
          </a:p>
        </p:txBody>
      </p:sp>
      <p:sp>
        <p:nvSpPr>
          <p:cNvPr id="410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F24738B-C84A-2F0E-7E54-E43CC78B8979}"/>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https://www.seethegirl.org/</a:t>
            </a:r>
            <a:endParaRPr lang="en-US" sz="2200">
              <a:latin typeface="+mn-lt"/>
            </a:endParaRPr>
          </a:p>
          <a:p>
            <a:pPr indent="-228600">
              <a:buFont typeface="Arial" panose="020B0604020202020204" pitchFamily="34" charset="0"/>
              <a:buChar char="•"/>
            </a:pPr>
            <a:endParaRPr lang="en-US" sz="2200">
              <a:latin typeface="+mn-lt"/>
            </a:endParaRPr>
          </a:p>
          <a:p>
            <a:pPr indent="-228600">
              <a:buFont typeface="Arial" panose="020B0604020202020204" pitchFamily="34" charset="0"/>
              <a:buChar char="•"/>
            </a:pPr>
            <a:endParaRPr lang="en-US" sz="2200">
              <a:latin typeface="+mn-lt"/>
            </a:endParaRPr>
          </a:p>
        </p:txBody>
      </p:sp>
      <p:pic>
        <p:nvPicPr>
          <p:cNvPr id="4100" name="Picture 4" descr="Delores Barr Weaver Policy Center | Jacksonville FL">
            <a:extLst>
              <a:ext uri="{FF2B5EF4-FFF2-40B4-BE49-F238E27FC236}">
                <a16:creationId xmlns:a16="http://schemas.microsoft.com/office/drawing/2014/main" id="{A63DA2CE-D7B2-BEF6-07B1-5B9735D84BA6}"/>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566" r="3230"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629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279B04-BCC2-8E08-559B-5284B827E33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a:latin typeface="+mj-lt"/>
              </a:rPr>
              <a:t>Dupont Counseling Group (Jewish Family Services)</a:t>
            </a:r>
          </a:p>
        </p:txBody>
      </p:sp>
      <p:sp>
        <p:nvSpPr>
          <p:cNvPr id="51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5E2BCDC-64F3-9F1E-CFBE-5220E7901D43}"/>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https://jacksonvillecounseling.org/</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5124" name="Picture 4" descr="JFCS Dupont Counseling Group | Jacksonville FL">
            <a:extLst>
              <a:ext uri="{FF2B5EF4-FFF2-40B4-BE49-F238E27FC236}">
                <a16:creationId xmlns:a16="http://schemas.microsoft.com/office/drawing/2014/main" id="{13A601D4-2126-BECE-5C4C-433EA85F4CE8}"/>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418" r="37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846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FE516A-F065-77D2-9C8D-077EF217BB1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Elite DNA Behavioral Health</a:t>
            </a:r>
          </a:p>
        </p:txBody>
      </p:sp>
      <p:sp>
        <p:nvSpPr>
          <p:cNvPr id="61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CFACDAF-3A00-FF23-72E2-BFE49E6B1F10}"/>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https://elitedna.com/</a:t>
            </a:r>
            <a:endParaRPr lang="en-US" sz="2200">
              <a:latin typeface="+mn-lt"/>
            </a:endParaRPr>
          </a:p>
          <a:p>
            <a:pPr indent="-228600">
              <a:buFont typeface="Arial" panose="020B0604020202020204" pitchFamily="34" charset="0"/>
              <a:buChar char="•"/>
            </a:pPr>
            <a:endParaRPr lang="en-US" sz="2200">
              <a:latin typeface="+mn-lt"/>
            </a:endParaRPr>
          </a:p>
        </p:txBody>
      </p:sp>
      <p:pic>
        <p:nvPicPr>
          <p:cNvPr id="6146" name="Picture 2" descr="Elite DNA Behavioral Health - YouTube">
            <a:extLst>
              <a:ext uri="{FF2B5EF4-FFF2-40B4-BE49-F238E27FC236}">
                <a16:creationId xmlns:a16="http://schemas.microsoft.com/office/drawing/2014/main" id="{A70EB592-77A1-530D-DFA4-7615B98D3DA3}"/>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r="379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085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1534E-7EF8-FE93-9774-835E0E61F98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EMBRACE Jax</a:t>
            </a:r>
          </a:p>
        </p:txBody>
      </p:sp>
      <p:sp>
        <p:nvSpPr>
          <p:cNvPr id="71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BDE965E-74B4-E417-CD1E-B90C2165A83A}"/>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https://www.embracejax.org/</a:t>
            </a:r>
            <a:endParaRPr lang="en-US" sz="2200">
              <a:latin typeface="+mn-lt"/>
            </a:endParaRPr>
          </a:p>
          <a:p>
            <a:pPr indent="-228600">
              <a:buFont typeface="Arial" panose="020B0604020202020204" pitchFamily="34" charset="0"/>
              <a:buChar char="•"/>
            </a:pPr>
            <a:endParaRPr lang="en-US" sz="2200">
              <a:latin typeface="+mn-lt"/>
            </a:endParaRPr>
          </a:p>
        </p:txBody>
      </p:sp>
      <p:pic>
        <p:nvPicPr>
          <p:cNvPr id="7170" name="Picture 2" descr="Embrace Jax Inc - GuideStar Profile">
            <a:extLst>
              <a:ext uri="{FF2B5EF4-FFF2-40B4-BE49-F238E27FC236}">
                <a16:creationId xmlns:a16="http://schemas.microsoft.com/office/drawing/2014/main" id="{5A162368-39B0-EBBF-2F54-129FC9B1B754}"/>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733" t="-262" r="156" b="115"/>
          <a:stretch>
            <a:fillRect/>
          </a:stretch>
        </p:blipFill>
        <p:spPr bwMode="auto">
          <a:xfrm>
            <a:off x="6981092" y="2083248"/>
            <a:ext cx="4625442" cy="410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510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9B0DD-5029-7F34-520D-FB09C3F5B3DC}"/>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Episcopal Children’s Services </a:t>
            </a:r>
          </a:p>
        </p:txBody>
      </p:sp>
      <p:sp>
        <p:nvSpPr>
          <p:cNvPr id="820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8DA1B64-8E16-437B-1672-2E011A8943A9}"/>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https://www.ecs4kids.org/</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8194" name="Picture 2" descr="Episcopal Children's Services, Inc. | LinkedIn">
            <a:extLst>
              <a:ext uri="{FF2B5EF4-FFF2-40B4-BE49-F238E27FC236}">
                <a16:creationId xmlns:a16="http://schemas.microsoft.com/office/drawing/2014/main" id="{3A094E8C-D30E-B3E3-013F-7ADB868A9316}"/>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r="3797"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147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A96EA0-96CB-FE8F-A73D-B747A038541C}"/>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Epic Behavioral Healthcare</a:t>
            </a:r>
          </a:p>
        </p:txBody>
      </p:sp>
      <p:sp>
        <p:nvSpPr>
          <p:cNvPr id="92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D56AE61-1482-331F-EC34-47256A19981F}"/>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https://www.epicbh.org/</a:t>
            </a:r>
            <a:endParaRPr lang="en-US" sz="2200">
              <a:latin typeface="+mn-lt"/>
            </a:endParaRPr>
          </a:p>
          <a:p>
            <a:pPr indent="-228600">
              <a:buFont typeface="Arial" panose="020B0604020202020204" pitchFamily="34" charset="0"/>
              <a:buChar char="•"/>
            </a:pPr>
            <a:endParaRPr lang="en-US" sz="2200">
              <a:latin typeface="+mn-lt"/>
            </a:endParaRPr>
          </a:p>
        </p:txBody>
      </p:sp>
      <p:pic>
        <p:nvPicPr>
          <p:cNvPr id="9220" name="Picture 4" descr="EPIC Behavioral Healthcare, Treatment Center, Saint Augustine, FL, 32084 |  Psychology Today">
            <a:extLst>
              <a:ext uri="{FF2B5EF4-FFF2-40B4-BE49-F238E27FC236}">
                <a16:creationId xmlns:a16="http://schemas.microsoft.com/office/drawing/2014/main" id="{800170CA-FE86-5DED-AD7D-979C222FE549}"/>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7968" r="-1" b="879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491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A80B2-3B3E-8518-45E9-F20E4FF4CD88}"/>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400">
                <a:latin typeface="+mj-lt"/>
              </a:rPr>
              <a:t>Family Foundations of Northeast Florida</a:t>
            </a:r>
          </a:p>
        </p:txBody>
      </p:sp>
      <p:sp>
        <p:nvSpPr>
          <p:cNvPr id="112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9EE075CD-6D25-AD84-6F83-B3894D756FD7}"/>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https://familyfoundations.org/</a:t>
            </a:r>
            <a:endParaRPr lang="en-US" sz="2200">
              <a:latin typeface="+mn-lt"/>
            </a:endParaRPr>
          </a:p>
          <a:p>
            <a:pPr indent="-228600">
              <a:buFont typeface="Arial" panose="020B0604020202020204" pitchFamily="34" charset="0"/>
              <a:buChar char="•"/>
            </a:pPr>
            <a:endParaRPr lang="en-US" sz="2200">
              <a:latin typeface="+mn-lt"/>
            </a:endParaRPr>
          </a:p>
        </p:txBody>
      </p:sp>
      <p:pic>
        <p:nvPicPr>
          <p:cNvPr id="11266" name="Picture 2" descr="Family Foundations of Northeast Florida, Inc. | LinkedIn">
            <a:extLst>
              <a:ext uri="{FF2B5EF4-FFF2-40B4-BE49-F238E27FC236}">
                <a16:creationId xmlns:a16="http://schemas.microsoft.com/office/drawing/2014/main" id="{C8317BF7-89E3-7B84-B818-61B970BA4057}"/>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874" r="192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750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299" name="Rectangle 1229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D9EFD-F7FF-B1D9-F255-9F5376B1275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Family Life Center</a:t>
            </a:r>
          </a:p>
        </p:txBody>
      </p:sp>
      <p:sp>
        <p:nvSpPr>
          <p:cNvPr id="1230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9A894C1-8816-D4B8-B820-76356D1A52F3}"/>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https://flcfv.org/</a:t>
            </a:r>
            <a:endParaRPr lang="en-US" sz="2200">
              <a:latin typeface="+mn-lt"/>
            </a:endParaRPr>
          </a:p>
          <a:p>
            <a:pPr indent="-228600">
              <a:buFont typeface="Arial" panose="020B0604020202020204" pitchFamily="34" charset="0"/>
              <a:buChar char="•"/>
            </a:pPr>
            <a:endParaRPr lang="en-US" sz="2200">
              <a:latin typeface="+mn-lt"/>
            </a:endParaRPr>
          </a:p>
        </p:txBody>
      </p:sp>
      <p:pic>
        <p:nvPicPr>
          <p:cNvPr id="12294" name="Picture 6" descr="Family Life Center | Bunnell FL">
            <a:extLst>
              <a:ext uri="{FF2B5EF4-FFF2-40B4-BE49-F238E27FC236}">
                <a16:creationId xmlns:a16="http://schemas.microsoft.com/office/drawing/2014/main" id="{5DDC8EBA-003B-E566-473E-FC39E45C7B88}"/>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r="379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559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39F66-3D2D-171F-FB29-76950ACC5CE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Flagler Cares</a:t>
            </a:r>
          </a:p>
        </p:txBody>
      </p:sp>
      <p:sp>
        <p:nvSpPr>
          <p:cNvPr id="133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9FFA92E-86FB-C0FD-AABF-DD67895A7DC2}"/>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https://www.flaglercares.org/</a:t>
            </a:r>
            <a:endParaRPr lang="en-US" sz="2200">
              <a:latin typeface="+mn-lt"/>
            </a:endParaRPr>
          </a:p>
          <a:p>
            <a:pPr indent="-228600">
              <a:buFont typeface="Arial" panose="020B0604020202020204" pitchFamily="34" charset="0"/>
              <a:buChar char="•"/>
            </a:pPr>
            <a:endParaRPr lang="en-US" sz="2200">
              <a:latin typeface="+mn-lt"/>
            </a:endParaRPr>
          </a:p>
        </p:txBody>
      </p:sp>
      <p:pic>
        <p:nvPicPr>
          <p:cNvPr id="13314" name="Picture 2" descr="Flagler Cares | Palm Coast FL | Facebook">
            <a:extLst>
              <a:ext uri="{FF2B5EF4-FFF2-40B4-BE49-F238E27FC236}">
                <a16:creationId xmlns:a16="http://schemas.microsoft.com/office/drawing/2014/main" id="{76B60515-07B2-DE45-3F97-F56602AD3EDC}"/>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774" r="202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727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977E-3B9D-5A05-ED98-E45556246427}"/>
              </a:ext>
            </a:extLst>
          </p:cNvPr>
          <p:cNvSpPr>
            <a:spLocks noGrp="1"/>
          </p:cNvSpPr>
          <p:nvPr>
            <p:ph type="title"/>
          </p:nvPr>
        </p:nvSpPr>
        <p:spPr/>
        <p:txBody>
          <a:bodyPr/>
          <a:lstStyle/>
          <a:p>
            <a:r>
              <a:rPr lang="en-US" dirty="0"/>
              <a:t>Overview of the Clinical Experience</a:t>
            </a:r>
          </a:p>
        </p:txBody>
      </p:sp>
      <p:sp>
        <p:nvSpPr>
          <p:cNvPr id="3" name="Content Placeholder 2">
            <a:extLst>
              <a:ext uri="{FF2B5EF4-FFF2-40B4-BE49-F238E27FC236}">
                <a16:creationId xmlns:a16="http://schemas.microsoft.com/office/drawing/2014/main" id="{AFB3CC03-A43F-FB9C-D5CC-EF7DE061EBB2}"/>
              </a:ext>
            </a:extLst>
          </p:cNvPr>
          <p:cNvSpPr>
            <a:spLocks noGrp="1"/>
          </p:cNvSpPr>
          <p:nvPr>
            <p:ph idx="1"/>
          </p:nvPr>
        </p:nvSpPr>
        <p:spPr>
          <a:xfrm>
            <a:off x="838200" y="1983547"/>
            <a:ext cx="5886691" cy="4116311"/>
          </a:xfrm>
        </p:spPr>
        <p:txBody>
          <a:bodyPr vert="horz" lIns="91440" tIns="45720" rIns="91440" bIns="45720" rtlCol="0" anchor="t">
            <a:noAutofit/>
          </a:bodyPr>
          <a:lstStyle/>
          <a:p>
            <a:r>
              <a:rPr lang="en-US" sz="2100" dirty="0">
                <a:latin typeface="+mj-lt"/>
              </a:rPr>
              <a:t>Fall: Practicum Hours requirement 100 hours over 15 weeks (minimum 40 direct; 60 indirect) Approximately 12-15 hours on site per week ​</a:t>
            </a:r>
          </a:p>
          <a:p>
            <a:r>
              <a:rPr lang="en-US" sz="2100" dirty="0">
                <a:latin typeface="+mj-lt"/>
              </a:rPr>
              <a:t>Spring: Internship 1 Hours requirement: 300 hours over 15 weeks (minimum 120 direct; 180 indirect) Approximately 22 hours on site per week ​</a:t>
            </a:r>
          </a:p>
          <a:p>
            <a:r>
              <a:rPr lang="en-US" sz="2100" dirty="0">
                <a:latin typeface="+mj-lt"/>
              </a:rPr>
              <a:t>Summer: Internship 2 Hours requirement: 300 hours over 12 weeks (minimum 120 direct; 180 indirect) Approximately 20-22 hours on site per week ​</a:t>
            </a:r>
          </a:p>
          <a:p>
            <a:r>
              <a:rPr lang="en-US" sz="2100" dirty="0">
                <a:latin typeface="+mj-lt"/>
              </a:rPr>
              <a:t>**Total over 3 semesters: 700 hours (minimum 280 direct &amp; 420 indirect hours)** </a:t>
            </a:r>
            <a:endParaRPr lang="en-US" sz="2100" dirty="0">
              <a:latin typeface="+mj-lt"/>
              <a:cs typeface="Calibri Light"/>
            </a:endParaRPr>
          </a:p>
        </p:txBody>
      </p:sp>
      <p:sp>
        <p:nvSpPr>
          <p:cNvPr id="4" name="Subtitle 3">
            <a:extLst>
              <a:ext uri="{FF2B5EF4-FFF2-40B4-BE49-F238E27FC236}">
                <a16:creationId xmlns:a16="http://schemas.microsoft.com/office/drawing/2014/main" id="{EEA67C2B-E520-E120-70DB-EE4BDA63FA50}"/>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3937056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345" name="Rectangle 1434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67AC8-C1D4-4C10-8B93-FA5BAF01C86C}"/>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Flagler College Counseling Center</a:t>
            </a:r>
          </a:p>
        </p:txBody>
      </p:sp>
      <p:sp>
        <p:nvSpPr>
          <p:cNvPr id="1434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F9A5C2C-39E7-393C-4733-CE9ADB71E412}"/>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https://www.flagler.edu/student-life/health-wellness/counseling-services</a:t>
            </a:r>
            <a:endParaRPr lang="en-US" sz="2200">
              <a:latin typeface="+mn-lt"/>
            </a:endParaRPr>
          </a:p>
          <a:p>
            <a:pPr indent="-228600">
              <a:buFont typeface="Arial" panose="020B0604020202020204" pitchFamily="34" charset="0"/>
              <a:buChar char="•"/>
            </a:pPr>
            <a:endParaRPr lang="en-US" sz="2200">
              <a:latin typeface="+mn-lt"/>
            </a:endParaRPr>
          </a:p>
        </p:txBody>
      </p:sp>
      <p:pic>
        <p:nvPicPr>
          <p:cNvPr id="14340" name="Picture 4" descr="Flagler College - Wikipedia">
            <a:extLst>
              <a:ext uri="{FF2B5EF4-FFF2-40B4-BE49-F238E27FC236}">
                <a16:creationId xmlns:a16="http://schemas.microsoft.com/office/drawing/2014/main" id="{89DB7889-9DB3-9DFC-FD1E-57A0EBC67A64}"/>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10572" r="1" b="20258"/>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200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E6D7E-0664-0029-1350-188B377FD4D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Flagler Schools</a:t>
            </a:r>
          </a:p>
        </p:txBody>
      </p:sp>
      <p:sp>
        <p:nvSpPr>
          <p:cNvPr id="1536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A81E567-8592-5861-3F16-EF29BBEA3C5E}"/>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https://www.flaglerschools.com/</a:t>
            </a:r>
            <a:endParaRPr lang="en-US" sz="2200">
              <a:latin typeface="+mn-lt"/>
            </a:endParaRPr>
          </a:p>
          <a:p>
            <a:pPr indent="-228600">
              <a:buFont typeface="Arial" panose="020B0604020202020204" pitchFamily="34" charset="0"/>
              <a:buChar char="•"/>
            </a:pPr>
            <a:endParaRPr lang="en-US" sz="2200">
              <a:latin typeface="+mn-lt"/>
            </a:endParaRPr>
          </a:p>
        </p:txBody>
      </p:sp>
      <p:pic>
        <p:nvPicPr>
          <p:cNvPr id="15362" name="Picture 2" descr="Flagler Schools | Bunnell FL">
            <a:extLst>
              <a:ext uri="{FF2B5EF4-FFF2-40B4-BE49-F238E27FC236}">
                <a16:creationId xmlns:a16="http://schemas.microsoft.com/office/drawing/2014/main" id="{A5E6AFD1-A53E-EEA0-BC10-225449EB2147}"/>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795" r="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10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DA16D-5A2E-6287-11A4-BFAA6BFCEF5C}"/>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Florida Psychological Associates</a:t>
            </a:r>
          </a:p>
        </p:txBody>
      </p:sp>
      <p:sp>
        <p:nvSpPr>
          <p:cNvPr id="1639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D433C26-CC6F-BB19-F64E-192D64BF943D}"/>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http://www.floridapsy.com/</a:t>
            </a:r>
            <a:endParaRPr lang="en-US" sz="2200">
              <a:latin typeface="+mn-lt"/>
            </a:endParaRPr>
          </a:p>
          <a:p>
            <a:pPr indent="-228600">
              <a:buFont typeface="Arial" panose="020B0604020202020204" pitchFamily="34" charset="0"/>
              <a:buChar char="•"/>
            </a:pPr>
            <a:endParaRPr lang="en-US" sz="2200">
              <a:latin typeface="+mn-lt"/>
            </a:endParaRPr>
          </a:p>
        </p:txBody>
      </p:sp>
      <p:pic>
        <p:nvPicPr>
          <p:cNvPr id="16386" name="Picture 2">
            <a:extLst>
              <a:ext uri="{FF2B5EF4-FFF2-40B4-BE49-F238E27FC236}">
                <a16:creationId xmlns:a16="http://schemas.microsoft.com/office/drawing/2014/main" id="{890CC181-54E5-A523-D594-8861491B9C6F}"/>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21239" r="1783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042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22AC94-7DC2-11B6-9467-7694C7ECAE3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latin typeface="+mj-lt"/>
              </a:rPr>
              <a:t>Golden Victory Medical-Ponte </a:t>
            </a:r>
            <a:r>
              <a:rPr lang="en-US" sz="5400" dirty="0" err="1">
                <a:latin typeface="+mj-lt"/>
              </a:rPr>
              <a:t>Vedra</a:t>
            </a:r>
            <a:endParaRPr lang="en-US" sz="5400" dirty="0">
              <a:latin typeface="+mj-lt"/>
            </a:endParaRPr>
          </a:p>
        </p:txBody>
      </p:sp>
      <p:sp>
        <p:nvSpPr>
          <p:cNvPr id="174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83E53F2-10FD-190C-FDED-E616C151C280}"/>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https://goldenvictorymedical.com/</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17410" name="Picture 2" descr="Golden Victory Medical">
            <a:extLst>
              <a:ext uri="{FF2B5EF4-FFF2-40B4-BE49-F238E27FC236}">
                <a16:creationId xmlns:a16="http://schemas.microsoft.com/office/drawing/2014/main" id="{8E4A95F7-595F-E229-DBD6-5E4745073C33}"/>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208" r="258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10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2D8AA-9E28-A890-61B4-159191D6331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Halifax Health</a:t>
            </a:r>
          </a:p>
        </p:txBody>
      </p:sp>
      <p:sp>
        <p:nvSpPr>
          <p:cNvPr id="1844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DA17724-FBDB-8720-1773-C8659D1A2CDF}"/>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https://halifaxhealth.org/</a:t>
            </a:r>
            <a:endParaRPr lang="en-US" sz="2200">
              <a:latin typeface="+mn-lt"/>
            </a:endParaRPr>
          </a:p>
          <a:p>
            <a:pPr indent="-228600">
              <a:buFont typeface="Arial" panose="020B0604020202020204" pitchFamily="34" charset="0"/>
              <a:buChar char="•"/>
            </a:pPr>
            <a:endParaRPr lang="en-US" sz="2200">
              <a:latin typeface="+mn-lt"/>
            </a:endParaRPr>
          </a:p>
        </p:txBody>
      </p:sp>
      <p:pic>
        <p:nvPicPr>
          <p:cNvPr id="18434" name="Picture 2" descr="Halifax Health | Daytona Beach FL">
            <a:extLst>
              <a:ext uri="{FF2B5EF4-FFF2-40B4-BE49-F238E27FC236}">
                <a16:creationId xmlns:a16="http://schemas.microsoft.com/office/drawing/2014/main" id="{F1871581-3C2F-0E88-E35C-E87B0B27B2CC}"/>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908" r="288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570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491" name="Rectangle 2049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422B7-78CC-5053-1738-5BF9EB156DD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Jax BCH Counseling</a:t>
            </a:r>
          </a:p>
        </p:txBody>
      </p:sp>
      <p:sp>
        <p:nvSpPr>
          <p:cNvPr id="2049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945036F-E51E-F802-EBF1-6FB4A62EB84A}"/>
              </a:ext>
            </a:extLst>
          </p:cNvPr>
          <p:cNvSpPr>
            <a:spLocks noGrp="1"/>
          </p:cNvSpPr>
          <p:nvPr>
            <p:ph type="body" sz="half" idx="2"/>
          </p:nvPr>
        </p:nvSpPr>
        <p:spPr>
          <a:xfrm>
            <a:off x="630936" y="2660904"/>
            <a:ext cx="4818888" cy="35478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https://jaxbchcounseling.com/</a:t>
            </a:r>
            <a:endParaRPr lang="en-US" sz="2200">
              <a:latin typeface="+mn-lt"/>
            </a:endParaRPr>
          </a:p>
          <a:p>
            <a:pPr indent="-228600">
              <a:buFont typeface="Arial" panose="020B0604020202020204" pitchFamily="34" charset="0"/>
              <a:buChar char="•"/>
            </a:pPr>
            <a:endParaRPr lang="en-US" sz="2200">
              <a:latin typeface="+mn-lt"/>
            </a:endParaRPr>
          </a:p>
        </p:txBody>
      </p:sp>
      <p:pic>
        <p:nvPicPr>
          <p:cNvPr id="20482" name="Picture 2" descr="Jax BCH Counseling">
            <a:extLst>
              <a:ext uri="{FF2B5EF4-FFF2-40B4-BE49-F238E27FC236}">
                <a16:creationId xmlns:a16="http://schemas.microsoft.com/office/drawing/2014/main" id="{7CB93F0A-F577-B0F0-BEA3-DD5152DADEEB}"/>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0520" b="10520"/>
          <a:stretch>
            <a:fillRect/>
          </a:stretch>
        </p:blipFill>
        <p:spPr bwMode="auto">
          <a:xfrm>
            <a:off x="6099048" y="1273801"/>
            <a:ext cx="5458968" cy="431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433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4FE31-E1F5-C160-28A0-E2A54893B326}"/>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JU Men’s Clinic</a:t>
            </a:r>
          </a:p>
        </p:txBody>
      </p:sp>
      <p:sp>
        <p:nvSpPr>
          <p:cNvPr id="104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0AB80FA-84CB-4DF8-FBF7-55EA4852A54C}"/>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https://www.ju.edu/mentalhealth/mens-mental-wellness-clinic.php</a:t>
            </a:r>
            <a:endParaRPr lang="en-US" sz="2200">
              <a:latin typeface="+mn-lt"/>
            </a:endParaRPr>
          </a:p>
          <a:p>
            <a:pPr indent="-228600">
              <a:buFont typeface="Arial" panose="020B0604020202020204" pitchFamily="34" charset="0"/>
              <a:buChar char="•"/>
            </a:pPr>
            <a:endParaRPr lang="en-US" sz="2200">
              <a:latin typeface="+mn-lt"/>
            </a:endParaRPr>
          </a:p>
        </p:txBody>
      </p:sp>
      <p:pic>
        <p:nvPicPr>
          <p:cNvPr id="6" name="Picture 2" descr="Jacksonville University Counseling Center – CMHC Jacksonville University">
            <a:extLst>
              <a:ext uri="{FF2B5EF4-FFF2-40B4-BE49-F238E27FC236}">
                <a16:creationId xmlns:a16="http://schemas.microsoft.com/office/drawing/2014/main" id="{83D42226-493C-92C4-14FA-0D3A42E43E2C}"/>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2878" r="91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858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B42A16-12E2-6790-13BA-590B453BC22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JU Student Counseling Center</a:t>
            </a:r>
          </a:p>
        </p:txBody>
      </p:sp>
      <p:sp>
        <p:nvSpPr>
          <p:cNvPr id="215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45B0E73-EC07-D5E0-C35C-FC777A7945C8}"/>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https://www.ju.edu/counseling/</a:t>
            </a:r>
            <a:endParaRPr lang="en-US" sz="2200">
              <a:latin typeface="+mn-lt"/>
            </a:endParaRPr>
          </a:p>
          <a:p>
            <a:pPr indent="-228600">
              <a:buFont typeface="Arial" panose="020B0604020202020204" pitchFamily="34" charset="0"/>
              <a:buChar char="•"/>
            </a:pPr>
            <a:endParaRPr lang="en-US" sz="2200">
              <a:latin typeface="+mn-lt"/>
            </a:endParaRPr>
          </a:p>
        </p:txBody>
      </p:sp>
      <p:pic>
        <p:nvPicPr>
          <p:cNvPr id="21506" name="Picture 2" descr="Jacksonville University Counseling Center – CMHC Jacksonville University">
            <a:extLst>
              <a:ext uri="{FF2B5EF4-FFF2-40B4-BE49-F238E27FC236}">
                <a16:creationId xmlns:a16="http://schemas.microsoft.com/office/drawing/2014/main" id="{FE6678F9-6461-DCB7-8D1C-829EAC81E226}"/>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2878" r="91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428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4ECAD-04F2-F84D-C5CB-8921ED4068D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Keep Evolving Beyond Therapy (KEBT)</a:t>
            </a:r>
          </a:p>
        </p:txBody>
      </p:sp>
      <p:sp>
        <p:nvSpPr>
          <p:cNvPr id="225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AAD8E36-077F-13DD-D64B-2562CA24C73C}"/>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https://kebtjax.com/</a:t>
            </a:r>
            <a:endParaRPr lang="en-US" sz="2200">
              <a:latin typeface="+mn-lt"/>
            </a:endParaRPr>
          </a:p>
          <a:p>
            <a:pPr indent="-228600">
              <a:buFont typeface="Arial" panose="020B0604020202020204" pitchFamily="34" charset="0"/>
              <a:buChar char="•"/>
            </a:pPr>
            <a:endParaRPr lang="en-US" sz="2200">
              <a:latin typeface="+mn-lt"/>
            </a:endParaRPr>
          </a:p>
        </p:txBody>
      </p:sp>
      <p:pic>
        <p:nvPicPr>
          <p:cNvPr id="22530" name="Picture 2" descr="Keep Evolving Beyond Therapy, Inc., Counselor, Jacksonville, FL, 32244 |  Psychology Today">
            <a:extLst>
              <a:ext uri="{FF2B5EF4-FFF2-40B4-BE49-F238E27FC236}">
                <a16:creationId xmlns:a16="http://schemas.microsoft.com/office/drawing/2014/main" id="{E81DB20A-C6D3-46AE-2AEA-81118D63286A}"/>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535" r="2261"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925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561" name="Rectangle 2356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6E14E-E250-3B1C-E0BA-FFCDED86EC88}"/>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Lakeview Health</a:t>
            </a:r>
          </a:p>
        </p:txBody>
      </p:sp>
      <p:sp>
        <p:nvSpPr>
          <p:cNvPr id="2356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B7E5505-D2F5-52F4-F21C-1D5EBE85DBBB}"/>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https://www.lakeviewhealth.com/</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23556" name="Picture 4" descr="Lakeview Health - Addiction Treatment Center | Jacksonville FL">
            <a:extLst>
              <a:ext uri="{FF2B5EF4-FFF2-40B4-BE49-F238E27FC236}">
                <a16:creationId xmlns:a16="http://schemas.microsoft.com/office/drawing/2014/main" id="{762D753C-4C47-888A-9CA3-DF8AEA48425E}"/>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2127" r="1669"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4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69CD-9071-E5A8-F46A-80DB1AEAD468}"/>
              </a:ext>
            </a:extLst>
          </p:cNvPr>
          <p:cNvSpPr>
            <a:spLocks noGrp="1"/>
          </p:cNvSpPr>
          <p:nvPr>
            <p:ph type="title"/>
          </p:nvPr>
        </p:nvSpPr>
        <p:spPr/>
        <p:txBody>
          <a:bodyPr/>
          <a:lstStyle/>
          <a:p>
            <a:r>
              <a:rPr lang="en-US" dirty="0"/>
              <a:t>Supervision Requirements </a:t>
            </a:r>
          </a:p>
        </p:txBody>
      </p:sp>
      <p:sp>
        <p:nvSpPr>
          <p:cNvPr id="3" name="Content Placeholder 2">
            <a:extLst>
              <a:ext uri="{FF2B5EF4-FFF2-40B4-BE49-F238E27FC236}">
                <a16:creationId xmlns:a16="http://schemas.microsoft.com/office/drawing/2014/main" id="{F6943F79-FCD8-4CD1-D275-D44429590A5F}"/>
              </a:ext>
            </a:extLst>
          </p:cNvPr>
          <p:cNvSpPr>
            <a:spLocks noGrp="1"/>
          </p:cNvSpPr>
          <p:nvPr>
            <p:ph idx="1"/>
          </p:nvPr>
        </p:nvSpPr>
        <p:spPr/>
        <p:txBody>
          <a:bodyPr>
            <a:normAutofit fontScale="92500" lnSpcReduction="10000"/>
          </a:bodyPr>
          <a:lstStyle/>
          <a:p>
            <a:r>
              <a:rPr lang="en-US" dirty="0"/>
              <a:t>The site supervisor will be expected to provide at least one hour of individual supervision a week, throughout the clinical experience.</a:t>
            </a:r>
          </a:p>
          <a:p>
            <a:r>
              <a:rPr lang="en-US" dirty="0"/>
              <a:t>Students may participate in group supervision with 3 or more interns.</a:t>
            </a:r>
          </a:p>
          <a:p>
            <a:r>
              <a:rPr lang="en-US" dirty="0"/>
              <a:t>Students are expected to participate in weekly 3-hour group supervision  through the practicum and </a:t>
            </a:r>
            <a:r>
              <a:rPr lang="en-US"/>
              <a:t>internship courses.</a:t>
            </a:r>
            <a:endParaRPr lang="en-US" dirty="0"/>
          </a:p>
          <a:p>
            <a:endParaRPr lang="en-US" dirty="0"/>
          </a:p>
          <a:p>
            <a:pPr marL="0" indent="0">
              <a:buNone/>
            </a:pPr>
            <a:endParaRPr lang="en-US" dirty="0"/>
          </a:p>
        </p:txBody>
      </p:sp>
      <p:sp>
        <p:nvSpPr>
          <p:cNvPr id="4" name="Subtitle 3">
            <a:extLst>
              <a:ext uri="{FF2B5EF4-FFF2-40B4-BE49-F238E27FC236}">
                <a16:creationId xmlns:a16="http://schemas.microsoft.com/office/drawing/2014/main" id="{7EF53815-28E8-E729-E57A-8F59B1C5AA37}"/>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3417206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583" name="Rectangle 2458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155C44-2AD2-EE46-3A1F-DC96E4F16017}"/>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Lifestyle Management Counseling</a:t>
            </a:r>
          </a:p>
        </p:txBody>
      </p:sp>
      <p:sp>
        <p:nvSpPr>
          <p:cNvPr id="245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700CB7B-9A2F-B409-4B00-71E720359A8D}"/>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https://www.lifestylemanagementcounseling.com/</a:t>
            </a:r>
            <a:endParaRPr lang="en-US" sz="2200">
              <a:latin typeface="+mn-lt"/>
            </a:endParaRPr>
          </a:p>
          <a:p>
            <a:pPr indent="-228600">
              <a:buFont typeface="Arial" panose="020B0604020202020204" pitchFamily="34" charset="0"/>
              <a:buChar char="•"/>
            </a:pPr>
            <a:endParaRPr lang="en-US" sz="2200">
              <a:latin typeface="+mn-lt"/>
            </a:endParaRPr>
          </a:p>
          <a:p>
            <a:pPr indent="-228600">
              <a:buFont typeface="Arial" panose="020B0604020202020204" pitchFamily="34" charset="0"/>
              <a:buChar char="•"/>
            </a:pPr>
            <a:endParaRPr lang="en-US" sz="2200">
              <a:latin typeface="+mn-lt"/>
            </a:endParaRPr>
          </a:p>
        </p:txBody>
      </p:sp>
      <p:pic>
        <p:nvPicPr>
          <p:cNvPr id="24578" name="Picture 2" descr="Lifestyle Management Counseling">
            <a:extLst>
              <a:ext uri="{FF2B5EF4-FFF2-40B4-BE49-F238E27FC236}">
                <a16:creationId xmlns:a16="http://schemas.microsoft.com/office/drawing/2014/main" id="{30F9F2D9-43FB-2E44-1541-9D77D6022176}"/>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949" r="8445"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492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6237-74AE-80B4-23DC-7F09AC4D6EF7}"/>
            </a:ext>
          </a:extLst>
        </p:cNvPr>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D5143D44-CAF2-D3B9-8A49-DD5F0965B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10C04-7801-D5F6-D1D6-8013F11D8116}"/>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latin typeface="+mj-lt"/>
              </a:rPr>
              <a:t>Mandala Family Wellness</a:t>
            </a:r>
            <a:endParaRPr lang="en-US" dirty="0"/>
          </a:p>
        </p:txBody>
      </p:sp>
      <p:sp>
        <p:nvSpPr>
          <p:cNvPr id="25609" name="sketchy line">
            <a:extLst>
              <a:ext uri="{FF2B5EF4-FFF2-40B4-BE49-F238E27FC236}">
                <a16:creationId xmlns:a16="http://schemas.microsoft.com/office/drawing/2014/main" id="{C1C6F60C-23CE-53AE-53A3-9401E0D15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97C5006-6AE7-7F56-0C91-EC5ED0206DD4}"/>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https://mandalawellness.com/</a:t>
            </a:r>
          </a:p>
          <a:p>
            <a:pPr indent="-228600">
              <a:buFont typeface="Arial" panose="020B0604020202020204" pitchFamily="34" charset="0"/>
              <a:buChar char="•"/>
            </a:pPr>
            <a:endParaRPr lang="en-US" sz="2200">
              <a:latin typeface="+mn-lt"/>
            </a:endParaRPr>
          </a:p>
        </p:txBody>
      </p:sp>
      <p:pic>
        <p:nvPicPr>
          <p:cNvPr id="3" name="Picture 2" descr="A close-up of a logo&#10;&#10;AI-generated content may be incorrect.">
            <a:extLst>
              <a:ext uri="{FF2B5EF4-FFF2-40B4-BE49-F238E27FC236}">
                <a16:creationId xmlns:a16="http://schemas.microsoft.com/office/drawing/2014/main" id="{7408F96C-00FE-21E8-7E75-D04A47C8A85C}"/>
              </a:ext>
            </a:extLst>
          </p:cNvPr>
          <p:cNvPicPr>
            <a:picLocks noChangeAspect="1"/>
          </p:cNvPicPr>
          <p:nvPr/>
        </p:nvPicPr>
        <p:blipFill>
          <a:blip r:embed="rId3"/>
          <a:stretch>
            <a:fillRect/>
          </a:stretch>
        </p:blipFill>
        <p:spPr>
          <a:xfrm>
            <a:off x="4724400" y="3088059"/>
            <a:ext cx="6930638" cy="1721619"/>
          </a:xfrm>
          <a:prstGeom prst="rect">
            <a:avLst/>
          </a:prstGeom>
        </p:spPr>
      </p:pic>
    </p:spTree>
    <p:extLst>
      <p:ext uri="{BB962C8B-B14F-4D97-AF65-F5344CB8AC3E}">
        <p14:creationId xmlns:p14="http://schemas.microsoft.com/office/powerpoint/2010/main" val="3876652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90863C-DDC6-8EC6-518E-3B4593D4738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Memorial Behavioral Health Center</a:t>
            </a:r>
          </a:p>
        </p:txBody>
      </p:sp>
      <p:sp>
        <p:nvSpPr>
          <p:cNvPr id="2560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4273171-F62D-7E26-F210-1A94DB2062CA}"/>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https://memorial.health/memorial-behavioral-health-center-in-jacksonville</a:t>
            </a:r>
            <a:r>
              <a:rPr lang="en-US" sz="2200">
                <a:latin typeface="+mn-lt"/>
                <a:hlinkClick r:id="rId2"/>
              </a:rPr>
              <a:t>/overview/</a:t>
            </a:r>
            <a:endParaRPr lang="en-US" sz="2200">
              <a:latin typeface="+mn-lt"/>
            </a:endParaRPr>
          </a:p>
          <a:p>
            <a:pPr indent="-228600">
              <a:buFont typeface="Arial" panose="020B0604020202020204" pitchFamily="34" charset="0"/>
              <a:buChar char="•"/>
            </a:pPr>
            <a:endParaRPr lang="en-US" sz="2200">
              <a:latin typeface="+mn-lt"/>
            </a:endParaRPr>
          </a:p>
        </p:txBody>
      </p:sp>
      <p:pic>
        <p:nvPicPr>
          <p:cNvPr id="25602" name="Picture 2" descr="Memorial Behavioral Health Center in Jacksonville | Memorial Health">
            <a:extLst>
              <a:ext uri="{FF2B5EF4-FFF2-40B4-BE49-F238E27FC236}">
                <a16:creationId xmlns:a16="http://schemas.microsoft.com/office/drawing/2014/main" id="{B1DAE6B7-79AF-EDC5-49A3-B1513D3D9DC0}"/>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576" t="-920" r="65045" b="773"/>
          <a:stretch>
            <a:fillRect/>
          </a:stretch>
        </p:blipFill>
        <p:spPr bwMode="auto">
          <a:xfrm>
            <a:off x="7675658" y="2083248"/>
            <a:ext cx="3742858" cy="410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55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631" name="Rectangle 266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DA821-C307-CED7-1F4C-2246223F2227}"/>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000">
                <a:latin typeface="+mj-lt"/>
              </a:rPr>
              <a:t>New Perspectives Therapeutic Services   </a:t>
            </a:r>
          </a:p>
        </p:txBody>
      </p:sp>
      <p:sp>
        <p:nvSpPr>
          <p:cNvPr id="266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A31AED9-984D-AC87-F192-FFD4BECAA44E}"/>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https://newperspectivestherapeuticservices.com/</a:t>
            </a:r>
            <a:endParaRPr lang="en-US" sz="2200">
              <a:latin typeface="+mn-lt"/>
            </a:endParaRPr>
          </a:p>
          <a:p>
            <a:pPr indent="-228600">
              <a:buFont typeface="Arial" panose="020B0604020202020204" pitchFamily="34" charset="0"/>
              <a:buChar char="•"/>
            </a:pPr>
            <a:endParaRPr lang="en-US" sz="2200">
              <a:latin typeface="+mn-lt"/>
            </a:endParaRPr>
          </a:p>
        </p:txBody>
      </p:sp>
      <p:pic>
        <p:nvPicPr>
          <p:cNvPr id="26626" name="Picture 2" descr="New Perspectives Therapeutic Services">
            <a:extLst>
              <a:ext uri="{FF2B5EF4-FFF2-40B4-BE49-F238E27FC236}">
                <a16:creationId xmlns:a16="http://schemas.microsoft.com/office/drawing/2014/main" id="{8010E3E7-90FE-2A43-BF49-411F0C50C984}"/>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737" r="2059"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574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655" name="Rectangle 276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CAAB2-A608-E043-3675-08BE5119ABD7}"/>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Positive Development, LLC </a:t>
            </a:r>
          </a:p>
        </p:txBody>
      </p:sp>
      <p:sp>
        <p:nvSpPr>
          <p:cNvPr id="276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646D87E-249B-987A-27CB-30231EE93CF8}"/>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https://www.positivedevelopmentllc.com/</a:t>
            </a:r>
            <a:endParaRPr lang="en-US" sz="2200">
              <a:latin typeface="+mn-lt"/>
            </a:endParaRPr>
          </a:p>
          <a:p>
            <a:pPr indent="-228600">
              <a:buFont typeface="Arial" panose="020B0604020202020204" pitchFamily="34" charset="0"/>
              <a:buChar char="•"/>
            </a:pPr>
            <a:endParaRPr lang="en-US" sz="2200">
              <a:latin typeface="+mn-lt"/>
            </a:endParaRPr>
          </a:p>
        </p:txBody>
      </p:sp>
      <p:pic>
        <p:nvPicPr>
          <p:cNvPr id="27650" name="Picture 2" descr="Positive Development, LLC | Jacksonville FL">
            <a:extLst>
              <a:ext uri="{FF2B5EF4-FFF2-40B4-BE49-F238E27FC236}">
                <a16:creationId xmlns:a16="http://schemas.microsoft.com/office/drawing/2014/main" id="{99A34D62-2111-6FD5-E2FD-6D6CADF6DF37}"/>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262" r="-3954" b="115"/>
          <a:stretch>
            <a:fillRect/>
          </a:stretch>
        </p:blipFill>
        <p:spPr bwMode="auto">
          <a:xfrm>
            <a:off x="7675658" y="2083248"/>
            <a:ext cx="4258543" cy="410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11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702" name="Rectangle 2870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39983-8F90-D0F7-3112-6A775490C885}"/>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a:latin typeface="+mj-lt"/>
              </a:rPr>
              <a:t>Putnam County Schools</a:t>
            </a:r>
          </a:p>
        </p:txBody>
      </p:sp>
      <p:sp>
        <p:nvSpPr>
          <p:cNvPr id="2870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20DF932-E47E-D425-6A09-E183534A2FE9}"/>
              </a:ext>
            </a:extLst>
          </p:cNvPr>
          <p:cNvSpPr>
            <a:spLocks noGrp="1"/>
          </p:cNvSpPr>
          <p:nvPr>
            <p:ph type="body" sz="half" idx="2"/>
          </p:nvPr>
        </p:nvSpPr>
        <p:spPr>
          <a:xfrm>
            <a:off x="640080" y="2706624"/>
            <a:ext cx="6894576" cy="3483864"/>
          </a:xfrm>
        </p:spPr>
        <p:txBody>
          <a:bodyPr vert="horz" lIns="91440" tIns="45720" rIns="91440" bIns="45720" rtlCol="0">
            <a:normAutofit/>
          </a:bodyPr>
          <a:lstStyle/>
          <a:p>
            <a:pPr indent="-228600">
              <a:buFont typeface="Arial" panose="020B0604020202020204" pitchFamily="34" charset="0"/>
              <a:buChar char="•"/>
            </a:pPr>
            <a:r>
              <a:rPr lang="en-US" sz="2200">
                <a:latin typeface="+mn-lt"/>
                <a:hlinkClick r:id="rId2"/>
              </a:rPr>
              <a:t>https://www.putnamschools.org/</a:t>
            </a:r>
            <a:endParaRPr lang="en-US" sz="2200">
              <a:latin typeface="+mn-lt"/>
            </a:endParaRPr>
          </a:p>
          <a:p>
            <a:pPr indent="-228600">
              <a:buFont typeface="Arial" panose="020B0604020202020204" pitchFamily="34" charset="0"/>
              <a:buChar char="•"/>
            </a:pPr>
            <a:endParaRPr lang="en-US" sz="2200">
              <a:latin typeface="+mn-lt"/>
            </a:endParaRPr>
          </a:p>
        </p:txBody>
      </p:sp>
      <p:pic>
        <p:nvPicPr>
          <p:cNvPr id="8" name="Picture 4" descr="Featured - 200 Reid Street | Palatka, FL 32177 | (386) 329-0602 BoardDocs®  Plus">
            <a:extLst>
              <a:ext uri="{FF2B5EF4-FFF2-40B4-BE49-F238E27FC236}">
                <a16:creationId xmlns:a16="http://schemas.microsoft.com/office/drawing/2014/main" id="{29D101D3-C292-1D05-DA95-42D5230E49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19817" y="1645267"/>
            <a:ext cx="2883973" cy="34299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turn to Home">
            <a:extLst>
              <a:ext uri="{FF2B5EF4-FFF2-40B4-BE49-F238E27FC236}">
                <a16:creationId xmlns:a16="http://schemas.microsoft.com/office/drawing/2014/main" id="{B3C57A75-8775-D330-5F2F-8503DBD5C9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54" r="37855" b="1"/>
          <a:stretch/>
        </p:blipFill>
        <p:spPr bwMode="auto">
          <a:xfrm>
            <a:off x="8814984" y="4079193"/>
            <a:ext cx="2093639"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041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5E525-A47C-EB7D-4160-80A35AA4135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Rivers Edge Counseling Center</a:t>
            </a:r>
          </a:p>
        </p:txBody>
      </p:sp>
      <p:sp>
        <p:nvSpPr>
          <p:cNvPr id="297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BF44937-27B4-8E66-CF78-0FE0EAE2566C}"/>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https://www.riversedgeorangepark.co/</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29698" name="Picture 2" descr="Client Portal for River's Edge Counseling, PLLC | TherapyPortal">
            <a:extLst>
              <a:ext uri="{FF2B5EF4-FFF2-40B4-BE49-F238E27FC236}">
                <a16:creationId xmlns:a16="http://schemas.microsoft.com/office/drawing/2014/main" id="{98471134-96D8-D4BD-C349-67A6E287AF66}"/>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233" t="-400" r="2667" b="115"/>
          <a:stretch>
            <a:fillRect/>
          </a:stretch>
        </p:blipFill>
        <p:spPr bwMode="auto">
          <a:xfrm>
            <a:off x="6610207" y="2077599"/>
            <a:ext cx="5619392" cy="410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40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FC34BB-A748-C1C5-208E-11824FA5104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River Point Behavioral Health</a:t>
            </a:r>
          </a:p>
        </p:txBody>
      </p:sp>
      <p:sp>
        <p:nvSpPr>
          <p:cNvPr id="307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4587CE7-ED5F-9FD6-82DD-7CF55BBBA46D}"/>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https://www.riverpointbehavioral.com/</a:t>
            </a:r>
            <a:endParaRPr lang="en-US" sz="2200">
              <a:latin typeface="+mn-lt"/>
            </a:endParaRPr>
          </a:p>
          <a:p>
            <a:pPr indent="-228600">
              <a:buFont typeface="Arial" panose="020B0604020202020204" pitchFamily="34" charset="0"/>
              <a:buChar char="•"/>
            </a:pPr>
            <a:endParaRPr lang="en-US" sz="2200">
              <a:latin typeface="+mn-lt"/>
            </a:endParaRPr>
          </a:p>
        </p:txBody>
      </p:sp>
      <p:pic>
        <p:nvPicPr>
          <p:cNvPr id="30722" name="Picture 2" descr="River Point Behavioral Health | UHS Behavioral Health Directory">
            <a:extLst>
              <a:ext uri="{FF2B5EF4-FFF2-40B4-BE49-F238E27FC236}">
                <a16:creationId xmlns:a16="http://schemas.microsoft.com/office/drawing/2014/main" id="{D89DEA6A-3818-4F21-5215-1C98E4B00987}"/>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0929" r="9614"/>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798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F788A-3782-9968-7986-76EFB640D19F}"/>
            </a:ext>
          </a:extLst>
        </p:cNvPr>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id="{6414C3FA-24C6-FB30-BCA5-89E728A9C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5B380-62BE-DCEE-F0D8-474A8B40F62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latin typeface="+mj-lt"/>
              </a:rPr>
              <a:t>St. Augustine Counseling</a:t>
            </a:r>
            <a:endParaRPr lang="en-US" dirty="0"/>
          </a:p>
        </p:txBody>
      </p:sp>
      <p:sp>
        <p:nvSpPr>
          <p:cNvPr id="30729" name="sketchy line">
            <a:extLst>
              <a:ext uri="{FF2B5EF4-FFF2-40B4-BE49-F238E27FC236}">
                <a16:creationId xmlns:a16="http://schemas.microsoft.com/office/drawing/2014/main" id="{AE01E2FA-8458-5E36-2276-5F3C25481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F7F99A0-0F38-6803-40CD-D29A487CF82D}"/>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https://staugustinecounseling.com/</a:t>
            </a:r>
          </a:p>
          <a:p>
            <a:pPr indent="-228600">
              <a:buFont typeface="Arial" panose="020B0604020202020204" pitchFamily="34" charset="0"/>
              <a:buChar char="•"/>
            </a:pPr>
            <a:endParaRPr lang="en-US" sz="2200">
              <a:latin typeface="+mn-lt"/>
            </a:endParaRPr>
          </a:p>
        </p:txBody>
      </p:sp>
      <p:pic>
        <p:nvPicPr>
          <p:cNvPr id="3" name="Picture 2" descr="A close up of a logo&#10;&#10;AI-generated content may be incorrect.">
            <a:extLst>
              <a:ext uri="{FF2B5EF4-FFF2-40B4-BE49-F238E27FC236}">
                <a16:creationId xmlns:a16="http://schemas.microsoft.com/office/drawing/2014/main" id="{FAF9B777-73DD-13B4-D7E0-C5B83A37C26A}"/>
              </a:ext>
            </a:extLst>
          </p:cNvPr>
          <p:cNvPicPr>
            <a:picLocks noChangeAspect="1"/>
          </p:cNvPicPr>
          <p:nvPr/>
        </p:nvPicPr>
        <p:blipFill>
          <a:blip r:embed="rId3"/>
          <a:stretch>
            <a:fillRect/>
          </a:stretch>
        </p:blipFill>
        <p:spPr>
          <a:xfrm>
            <a:off x="5088397" y="4815555"/>
            <a:ext cx="6800850" cy="1371600"/>
          </a:xfrm>
          <a:prstGeom prst="rect">
            <a:avLst/>
          </a:prstGeom>
        </p:spPr>
      </p:pic>
    </p:spTree>
    <p:extLst>
      <p:ext uri="{BB962C8B-B14F-4D97-AF65-F5344CB8AC3E}">
        <p14:creationId xmlns:p14="http://schemas.microsoft.com/office/powerpoint/2010/main" val="10507294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751" name="Rectangle 3175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29620C-87EE-5EC2-93E1-D5B4475E268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a:latin typeface="+mj-lt"/>
              </a:rPr>
              <a:t>Steven A. Cohen Military Family Clinic at Centerstone</a:t>
            </a:r>
          </a:p>
        </p:txBody>
      </p:sp>
      <p:sp>
        <p:nvSpPr>
          <p:cNvPr id="317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44614C2-07CE-9B45-D858-72EE7D438750}"/>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https://centerstone.org/cohen-military-family-clinic/jacksonville/</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31746" name="Picture 2" descr="Steven A. Cohen Military Family Clinic at Centerstone, Florida |  Jacksonville FL">
            <a:extLst>
              <a:ext uri="{FF2B5EF4-FFF2-40B4-BE49-F238E27FC236}">
                <a16:creationId xmlns:a16="http://schemas.microsoft.com/office/drawing/2014/main" id="{5042BEE4-DA1C-4FB6-F876-F858F14F6E80}"/>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603" r="219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03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4E23-4EFA-93A2-5704-99AFF94EE1E9}"/>
              </a:ext>
            </a:extLst>
          </p:cNvPr>
          <p:cNvSpPr>
            <a:spLocks noGrp="1"/>
          </p:cNvSpPr>
          <p:nvPr>
            <p:ph type="title"/>
          </p:nvPr>
        </p:nvSpPr>
        <p:spPr/>
        <p:txBody>
          <a:bodyPr/>
          <a:lstStyle/>
          <a:p>
            <a:r>
              <a:rPr lang="en-US" dirty="0"/>
              <a:t>Site Supervisor Requirements </a:t>
            </a:r>
          </a:p>
        </p:txBody>
      </p:sp>
      <p:sp>
        <p:nvSpPr>
          <p:cNvPr id="3" name="Content Placeholder 2">
            <a:extLst>
              <a:ext uri="{FF2B5EF4-FFF2-40B4-BE49-F238E27FC236}">
                <a16:creationId xmlns:a16="http://schemas.microsoft.com/office/drawing/2014/main" id="{C18293CA-5D30-F29B-6C6A-FA10258E00B3}"/>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dirty="0">
                <a:latin typeface="GT Sectra"/>
              </a:rPr>
              <a:t>The supervisor must meet the requirements per 2016 CACREP Standards (Section 3: Professional Practice-Supervisor Qualifications P &amp; Q) “Site </a:t>
            </a:r>
            <a:r>
              <a:rPr lang="en-US">
                <a:latin typeface="GT Sectra"/>
              </a:rPr>
              <a:t>supervisors have:</a:t>
            </a:r>
          </a:p>
          <a:p>
            <a:pPr marL="0" indent="0">
              <a:buNone/>
            </a:pPr>
            <a:r>
              <a:rPr lang="en-US" dirty="0">
                <a:latin typeface="GT Sectra"/>
              </a:rPr>
              <a:t>(1) a minimum of a master’s degree, preferably in counseling, or a related profession; </a:t>
            </a:r>
          </a:p>
          <a:p>
            <a:pPr marL="0" indent="0">
              <a:buNone/>
            </a:pPr>
            <a:r>
              <a:rPr lang="en-US" dirty="0">
                <a:latin typeface="GT Sectra"/>
              </a:rPr>
              <a:t>(2) relevant certifications and/or licenses; </a:t>
            </a:r>
            <a:endParaRPr lang="en-US">
              <a:latin typeface="GT Sectra"/>
            </a:endParaRPr>
          </a:p>
          <a:p>
            <a:pPr marL="0" indent="0">
              <a:buNone/>
            </a:pPr>
            <a:r>
              <a:rPr lang="en-US" dirty="0">
                <a:latin typeface="GT Sectra"/>
              </a:rPr>
              <a:t>(3) a minimum of two years of pertinent professional experience in the specialty area in which the student is enrolled; </a:t>
            </a:r>
          </a:p>
          <a:p>
            <a:pPr marL="0" indent="0">
              <a:buNone/>
            </a:pPr>
            <a:r>
              <a:rPr lang="en-US" dirty="0">
                <a:latin typeface="GT Sectra"/>
              </a:rPr>
              <a:t>(4) knowledge of the program’s expectations, requirements, and evaluation procedures for students; and </a:t>
            </a:r>
            <a:endParaRPr lang="en-US"/>
          </a:p>
          <a:p>
            <a:pPr marL="0" indent="0">
              <a:buNone/>
            </a:pPr>
            <a:r>
              <a:rPr lang="en-US" dirty="0">
                <a:latin typeface="GT Sectra"/>
              </a:rPr>
              <a:t>(5) relevant training in counseling supervision.</a:t>
            </a:r>
            <a:endParaRPr lang="en-US"/>
          </a:p>
          <a:p>
            <a:endParaRPr lang="en-US" dirty="0"/>
          </a:p>
        </p:txBody>
      </p:sp>
      <p:sp>
        <p:nvSpPr>
          <p:cNvPr id="4" name="Subtitle 3">
            <a:extLst>
              <a:ext uri="{FF2B5EF4-FFF2-40B4-BE49-F238E27FC236}">
                <a16:creationId xmlns:a16="http://schemas.microsoft.com/office/drawing/2014/main" id="{3DF24511-0AAB-9EDB-DB31-D943E72D0F97}"/>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306306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775" name="Rectangle 327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CF6426-38EC-1976-AD17-328013C1C27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Starting Point Behavioral Healthcare</a:t>
            </a:r>
          </a:p>
        </p:txBody>
      </p:sp>
      <p:sp>
        <p:nvSpPr>
          <p:cNvPr id="3277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44FB40A-C516-B548-34A7-B7758E1BBA8B}"/>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https://www.spbh.org/</a:t>
            </a:r>
            <a:endParaRPr lang="en-US" sz="2200">
              <a:latin typeface="+mn-lt"/>
            </a:endParaRPr>
          </a:p>
          <a:p>
            <a:pPr indent="-228600">
              <a:buFont typeface="Arial" panose="020B0604020202020204" pitchFamily="34" charset="0"/>
              <a:buChar char="•"/>
            </a:pPr>
            <a:endParaRPr lang="en-US" sz="2200">
              <a:latin typeface="+mn-lt"/>
            </a:endParaRPr>
          </a:p>
        </p:txBody>
      </p:sp>
      <p:pic>
        <p:nvPicPr>
          <p:cNvPr id="32770" name="Picture 2" descr="Starting Point Behavioral Healthcare | Yulee FL">
            <a:extLst>
              <a:ext uri="{FF2B5EF4-FFF2-40B4-BE49-F238E27FC236}">
                <a16:creationId xmlns:a16="http://schemas.microsoft.com/office/drawing/2014/main" id="{201F2481-A65C-1FAB-77E8-EC97B26D02E2}"/>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r="379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953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799" name="Rectangle 3379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BC1FAA-1A77-5DE2-C8F9-90C4645BB06C}"/>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Therapeutic Hope Counseling, LLC</a:t>
            </a:r>
          </a:p>
        </p:txBody>
      </p:sp>
      <p:sp>
        <p:nvSpPr>
          <p:cNvPr id="3380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0D88978-8778-D100-966D-B046C0232577}"/>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https://www.therapeutichopecounseling.com/</a:t>
            </a:r>
            <a:endParaRPr lang="en-US" sz="2200">
              <a:latin typeface="+mn-lt"/>
            </a:endParaRPr>
          </a:p>
          <a:p>
            <a:pPr indent="-228600">
              <a:buFont typeface="Arial" panose="020B0604020202020204" pitchFamily="34" charset="0"/>
              <a:buChar char="•"/>
            </a:pPr>
            <a:endParaRPr lang="en-US" sz="2200">
              <a:latin typeface="+mn-lt"/>
            </a:endParaRPr>
          </a:p>
        </p:txBody>
      </p:sp>
      <p:pic>
        <p:nvPicPr>
          <p:cNvPr id="33794" name="Picture 2" descr="Therapeutic Hope Counseling, LLC, Marriage &amp; Family Therapist, Orange Park,  FL, 32073 | Psychology Today">
            <a:extLst>
              <a:ext uri="{FF2B5EF4-FFF2-40B4-BE49-F238E27FC236}">
                <a16:creationId xmlns:a16="http://schemas.microsoft.com/office/drawing/2014/main" id="{A4CC8389-FBEC-61A9-0B9A-3A2713B91285}"/>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9364" r="14004"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779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713E7-C3AC-4DF1-338B-FF28BB0AF805}"/>
            </a:ext>
          </a:extLst>
        </p:cNvPr>
        <p:cNvGrpSpPr/>
        <p:nvPr/>
      </p:nvGrpSpPr>
      <p:grpSpPr>
        <a:xfrm>
          <a:off x="0" y="0"/>
          <a:ext cx="0" cy="0"/>
          <a:chOff x="0" y="0"/>
          <a:chExt cx="0" cy="0"/>
        </a:xfrm>
      </p:grpSpPr>
      <p:sp useBgFill="1">
        <p:nvSpPr>
          <p:cNvPr id="33799" name="Rectangle 33798">
            <a:extLst>
              <a:ext uri="{FF2B5EF4-FFF2-40B4-BE49-F238E27FC236}">
                <a16:creationId xmlns:a16="http://schemas.microsoft.com/office/drawing/2014/main" id="{D9BFB87E-EF6B-E74A-8248-1ED4465EE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781335-8131-DDE3-5B1B-5AD0BDFA9361}"/>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latin typeface="+mj-lt"/>
              </a:rPr>
              <a:t>Thunderbolt Counseling</a:t>
            </a:r>
            <a:endParaRPr lang="en-US" dirty="0"/>
          </a:p>
        </p:txBody>
      </p:sp>
      <p:sp>
        <p:nvSpPr>
          <p:cNvPr id="33801" name="sketchy line">
            <a:extLst>
              <a:ext uri="{FF2B5EF4-FFF2-40B4-BE49-F238E27FC236}">
                <a16:creationId xmlns:a16="http://schemas.microsoft.com/office/drawing/2014/main" id="{825B6F4C-9ED0-6AE5-193A-0826397B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0B27B2D-EE83-677B-EC4D-BBC9C0C5A21C}"/>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https://thunderboltcounseling.com/</a:t>
            </a:r>
          </a:p>
          <a:p>
            <a:pPr indent="-228600">
              <a:buFont typeface="Arial" panose="020B0604020202020204" pitchFamily="34" charset="0"/>
              <a:buChar char="•"/>
            </a:pPr>
            <a:endParaRPr lang="en-US" sz="2200">
              <a:latin typeface="+mn-lt"/>
            </a:endParaRPr>
          </a:p>
        </p:txBody>
      </p:sp>
      <p:pic>
        <p:nvPicPr>
          <p:cNvPr id="10" name="Picture Placeholder 9" descr="Thunderbolt Counseling – A Place for Hope">
            <a:extLst>
              <a:ext uri="{FF2B5EF4-FFF2-40B4-BE49-F238E27FC236}">
                <a16:creationId xmlns:a16="http://schemas.microsoft.com/office/drawing/2014/main" id="{7D281C40-411B-1D4A-C1AE-592642635723}"/>
              </a:ext>
            </a:extLst>
          </p:cNvPr>
          <p:cNvPicPr>
            <a:picLocks noGrp="1" noChangeAspect="1"/>
          </p:cNvPicPr>
          <p:nvPr>
            <p:ph type="pic" idx="1"/>
          </p:nvPr>
        </p:nvPicPr>
        <p:blipFill>
          <a:blip r:embed="rId3"/>
          <a:srcRect t="10695" b="10695"/>
          <a:stretch/>
        </p:blipFill>
        <p:spPr>
          <a:xfrm>
            <a:off x="7473104" y="2395404"/>
            <a:ext cx="3686086" cy="3788190"/>
          </a:xfrm>
          <a:prstGeom prst="rect">
            <a:avLst/>
          </a:prstGeom>
        </p:spPr>
      </p:pic>
    </p:spTree>
    <p:extLst>
      <p:ext uri="{BB962C8B-B14F-4D97-AF65-F5344CB8AC3E}">
        <p14:creationId xmlns:p14="http://schemas.microsoft.com/office/powerpoint/2010/main" val="2804152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823" name="Rectangle 348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1DE82-6525-22B0-D603-5B37714AE93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Transformative Growth Counseling </a:t>
            </a:r>
          </a:p>
        </p:txBody>
      </p:sp>
      <p:sp>
        <p:nvSpPr>
          <p:cNvPr id="348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1276EE8-9E8A-C731-8D9F-FB01CB71E574}"/>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https://transformativegrowth.org/</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34818" name="Picture 2" descr="Transformative Growth Counseling | Naperville IL">
            <a:extLst>
              <a:ext uri="{FF2B5EF4-FFF2-40B4-BE49-F238E27FC236}">
                <a16:creationId xmlns:a16="http://schemas.microsoft.com/office/drawing/2014/main" id="{18F3513D-36B7-1027-A3E1-5BF6DA541E3B}"/>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228" r="256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722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42C4-12AB-F5D7-9157-46EB33598AC2}"/>
              </a:ext>
            </a:extLst>
          </p:cNvPr>
          <p:cNvSpPr>
            <a:spLocks noGrp="1"/>
          </p:cNvSpPr>
          <p:nvPr>
            <p:ph type="title"/>
          </p:nvPr>
        </p:nvSpPr>
        <p:spPr/>
        <p:txBody>
          <a:bodyPr/>
          <a:lstStyle/>
          <a:p>
            <a:r>
              <a:rPr lang="en-US" dirty="0"/>
              <a:t>The Arc Jacksonville</a:t>
            </a:r>
            <a:br>
              <a:rPr lang="en-US" dirty="0"/>
            </a:br>
            <a:endParaRPr lang="en-US" dirty="0"/>
          </a:p>
        </p:txBody>
      </p:sp>
      <p:sp>
        <p:nvSpPr>
          <p:cNvPr id="4" name="Text Placeholder 3">
            <a:extLst>
              <a:ext uri="{FF2B5EF4-FFF2-40B4-BE49-F238E27FC236}">
                <a16:creationId xmlns:a16="http://schemas.microsoft.com/office/drawing/2014/main" id="{19A2E398-4DCA-2211-ACA8-3983B771BA5C}"/>
              </a:ext>
            </a:extLst>
          </p:cNvPr>
          <p:cNvSpPr>
            <a:spLocks noGrp="1"/>
          </p:cNvSpPr>
          <p:nvPr>
            <p:ph type="body" sz="half" idx="2"/>
          </p:nvPr>
        </p:nvSpPr>
        <p:spPr/>
        <p:txBody>
          <a:bodyPr/>
          <a:lstStyle/>
          <a:p>
            <a:r>
              <a:rPr lang="en-US" dirty="0">
                <a:hlinkClick r:id="rId2"/>
              </a:rPr>
              <a:t>https://arcjacksonville.org/</a:t>
            </a:r>
            <a:endParaRPr lang="en-US" dirty="0"/>
          </a:p>
          <a:p>
            <a:endParaRPr lang="en-US" dirty="0"/>
          </a:p>
          <a:p>
            <a:endParaRPr lang="en-US" dirty="0"/>
          </a:p>
        </p:txBody>
      </p:sp>
      <p:pic>
        <p:nvPicPr>
          <p:cNvPr id="35842" name="Picture 2" descr="Home - Arc Jax">
            <a:extLst>
              <a:ext uri="{FF2B5EF4-FFF2-40B4-BE49-F238E27FC236}">
                <a16:creationId xmlns:a16="http://schemas.microsoft.com/office/drawing/2014/main" id="{0273225D-2415-8226-3625-EBFCF0C51CDF}"/>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45" r="8530" b="-44"/>
          <a:stretch>
            <a:fillRect/>
          </a:stretch>
        </p:blipFill>
        <p:spPr bwMode="auto">
          <a:xfrm>
            <a:off x="4515595" y="987425"/>
            <a:ext cx="6835974" cy="487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665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871" name="Rectangle 368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421C2-E7DE-8834-AA70-F4B12516B55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The Arc of the St. Johns</a:t>
            </a:r>
          </a:p>
        </p:txBody>
      </p:sp>
      <p:sp>
        <p:nvSpPr>
          <p:cNvPr id="368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1465FFB-E185-1796-2FE0-330F2C9C1C15}"/>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https://www.arcsj.org/</a:t>
            </a:r>
            <a:endParaRPr lang="en-US" sz="2200">
              <a:latin typeface="+mn-lt"/>
            </a:endParaRPr>
          </a:p>
          <a:p>
            <a:pPr indent="-228600">
              <a:buFont typeface="Arial" panose="020B0604020202020204" pitchFamily="34" charset="0"/>
              <a:buChar char="•"/>
            </a:pPr>
            <a:endParaRPr lang="en-US" sz="2200">
              <a:latin typeface="+mn-lt"/>
            </a:endParaRPr>
          </a:p>
        </p:txBody>
      </p:sp>
      <p:pic>
        <p:nvPicPr>
          <p:cNvPr id="36866" name="Picture 2" descr="The Arc of the St Johns | Achieve with us">
            <a:extLst>
              <a:ext uri="{FF2B5EF4-FFF2-40B4-BE49-F238E27FC236}">
                <a16:creationId xmlns:a16="http://schemas.microsoft.com/office/drawing/2014/main" id="{9F9ACCBB-567B-72D0-5256-AFA0C2DB7E45}"/>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027" t="-399" r="9482" b="115"/>
          <a:stretch>
            <a:fillRect/>
          </a:stretch>
        </p:blipFill>
        <p:spPr bwMode="auto">
          <a:xfrm>
            <a:off x="6138171" y="2219210"/>
            <a:ext cx="5405361" cy="410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672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895" name="Rectangle 3789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CA6C8-5B0F-1F39-CE2A-46D6F185E98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The House Next Door </a:t>
            </a:r>
          </a:p>
        </p:txBody>
      </p:sp>
      <p:sp>
        <p:nvSpPr>
          <p:cNvPr id="3789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0C8CF6B-85D4-38A7-93C8-C69D415BCE63}"/>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https://www.thehnd.com/</a:t>
            </a:r>
            <a:endParaRPr lang="en-US" sz="2200">
              <a:latin typeface="+mn-lt"/>
            </a:endParaRPr>
          </a:p>
          <a:p>
            <a:pPr indent="-228600">
              <a:buFont typeface="Arial" panose="020B0604020202020204" pitchFamily="34" charset="0"/>
              <a:buChar char="•"/>
            </a:pPr>
            <a:endParaRPr lang="en-US" sz="2200">
              <a:latin typeface="+mn-lt"/>
            </a:endParaRPr>
          </a:p>
        </p:txBody>
      </p:sp>
      <p:pic>
        <p:nvPicPr>
          <p:cNvPr id="37890" name="Picture 2" descr="The House Next Door">
            <a:extLst>
              <a:ext uri="{FF2B5EF4-FFF2-40B4-BE49-F238E27FC236}">
                <a16:creationId xmlns:a16="http://schemas.microsoft.com/office/drawing/2014/main" id="{5A06B54B-48DB-0F65-CA63-81B697C918B2}"/>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433" r="336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40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18F19-327C-3644-90E1-E63474C9E511}"/>
            </a:ext>
          </a:extLst>
        </p:cNvPr>
        <p:cNvGrpSpPr/>
        <p:nvPr/>
      </p:nvGrpSpPr>
      <p:grpSpPr>
        <a:xfrm>
          <a:off x="0" y="0"/>
          <a:ext cx="0" cy="0"/>
          <a:chOff x="0" y="0"/>
          <a:chExt cx="0" cy="0"/>
        </a:xfrm>
      </p:grpSpPr>
      <p:sp useBgFill="1">
        <p:nvSpPr>
          <p:cNvPr id="37895" name="Rectangle 37894">
            <a:extLst>
              <a:ext uri="{FF2B5EF4-FFF2-40B4-BE49-F238E27FC236}">
                <a16:creationId xmlns:a16="http://schemas.microsoft.com/office/drawing/2014/main" id="{1B84EA94-E2B2-D6E7-FF78-42347ACC8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2019B-EF02-87E9-28C3-8325344D509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latin typeface="+mj-lt"/>
              </a:rPr>
              <a:t>The Grow Group </a:t>
            </a:r>
          </a:p>
        </p:txBody>
      </p:sp>
      <p:sp>
        <p:nvSpPr>
          <p:cNvPr id="37897" name="sketchy line">
            <a:extLst>
              <a:ext uri="{FF2B5EF4-FFF2-40B4-BE49-F238E27FC236}">
                <a16:creationId xmlns:a16="http://schemas.microsoft.com/office/drawing/2014/main" id="{259BA64F-3116-3F3F-3036-2E034F735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3430CB7-B4E7-5409-3369-9C1576511EBA}"/>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https://thegrowgroup.org/</a:t>
            </a:r>
          </a:p>
          <a:p>
            <a:pPr indent="-228600">
              <a:buFont typeface="Arial" panose="020B0604020202020204" pitchFamily="34" charset="0"/>
              <a:buChar char="•"/>
            </a:pPr>
            <a:endParaRPr lang="en-US" sz="2200">
              <a:latin typeface="+mn-lt"/>
            </a:endParaRPr>
          </a:p>
        </p:txBody>
      </p:sp>
      <p:pic>
        <p:nvPicPr>
          <p:cNvPr id="6" name="Picture 5" descr="The Grow Group">
            <a:extLst>
              <a:ext uri="{FF2B5EF4-FFF2-40B4-BE49-F238E27FC236}">
                <a16:creationId xmlns:a16="http://schemas.microsoft.com/office/drawing/2014/main" id="{05795D7D-AB0A-2376-0003-81F6A284EE5E}"/>
              </a:ext>
            </a:extLst>
          </p:cNvPr>
          <p:cNvPicPr>
            <a:picLocks noChangeAspect="1"/>
          </p:cNvPicPr>
          <p:nvPr/>
        </p:nvPicPr>
        <p:blipFill>
          <a:blip r:embed="rId3"/>
          <a:stretch>
            <a:fillRect/>
          </a:stretch>
        </p:blipFill>
        <p:spPr>
          <a:xfrm>
            <a:off x="7023219" y="2542597"/>
            <a:ext cx="3871244" cy="3845162"/>
          </a:xfrm>
          <a:prstGeom prst="rect">
            <a:avLst/>
          </a:prstGeom>
        </p:spPr>
      </p:pic>
    </p:spTree>
    <p:extLst>
      <p:ext uri="{BB962C8B-B14F-4D97-AF65-F5344CB8AC3E}">
        <p14:creationId xmlns:p14="http://schemas.microsoft.com/office/powerpoint/2010/main" val="1402875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919" name="Rectangle 389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97126D-C45C-1184-EF75-9ACF737CD937}"/>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UNF Counseling Center</a:t>
            </a:r>
          </a:p>
        </p:txBody>
      </p:sp>
      <p:sp>
        <p:nvSpPr>
          <p:cNvPr id="389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8CE9702-D738-50B3-850D-B2E809C13EA4}"/>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https://www.unf.edu/brooks/counseling-center/</a:t>
            </a:r>
            <a:endParaRPr lang="en-US" sz="2200">
              <a:latin typeface="+mn-lt"/>
            </a:endParaRPr>
          </a:p>
          <a:p>
            <a:pPr indent="-228600">
              <a:buFont typeface="Arial" panose="020B0604020202020204" pitchFamily="34" charset="0"/>
              <a:buChar char="•"/>
            </a:pPr>
            <a:endParaRPr lang="en-US" sz="2200">
              <a:latin typeface="+mn-lt"/>
            </a:endParaRPr>
          </a:p>
        </p:txBody>
      </p:sp>
      <p:pic>
        <p:nvPicPr>
          <p:cNvPr id="38914" name="Picture 2" descr="UNF Counseling Center">
            <a:extLst>
              <a:ext uri="{FF2B5EF4-FFF2-40B4-BE49-F238E27FC236}">
                <a16:creationId xmlns:a16="http://schemas.microsoft.com/office/drawing/2014/main" id="{FA54C88F-5B31-8DCC-BD69-7471768D6D51}"/>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100" r="69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0741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F866-9B93-0188-EEAC-5C5227019C13}"/>
              </a:ext>
            </a:extLst>
          </p:cNvPr>
          <p:cNvSpPr>
            <a:spLocks noGrp="1"/>
          </p:cNvSpPr>
          <p:nvPr>
            <p:ph type="title"/>
          </p:nvPr>
        </p:nvSpPr>
        <p:spPr/>
        <p:txBody>
          <a:bodyPr/>
          <a:lstStyle/>
          <a:p>
            <a:r>
              <a:rPr lang="en-US" dirty="0"/>
              <a:t>Women’s Center of Jacksonville</a:t>
            </a:r>
          </a:p>
        </p:txBody>
      </p:sp>
      <p:sp>
        <p:nvSpPr>
          <p:cNvPr id="4" name="Text Placeholder 3">
            <a:extLst>
              <a:ext uri="{FF2B5EF4-FFF2-40B4-BE49-F238E27FC236}">
                <a16:creationId xmlns:a16="http://schemas.microsoft.com/office/drawing/2014/main" id="{07272A51-06A2-E604-F2D4-D6649F6A80AA}"/>
              </a:ext>
            </a:extLst>
          </p:cNvPr>
          <p:cNvSpPr>
            <a:spLocks noGrp="1"/>
          </p:cNvSpPr>
          <p:nvPr>
            <p:ph type="body" sz="half" idx="2"/>
          </p:nvPr>
        </p:nvSpPr>
        <p:spPr/>
        <p:txBody>
          <a:bodyPr/>
          <a:lstStyle/>
          <a:p>
            <a:r>
              <a:rPr lang="en-US" dirty="0"/>
              <a:t>https://</a:t>
            </a:r>
            <a:r>
              <a:rPr lang="en-US" dirty="0" err="1"/>
              <a:t>thewcj.org</a:t>
            </a:r>
            <a:r>
              <a:rPr lang="en-US" dirty="0"/>
              <a:t>/</a:t>
            </a:r>
          </a:p>
        </p:txBody>
      </p:sp>
      <p:pic>
        <p:nvPicPr>
          <p:cNvPr id="39942" name="Picture 6" descr="WCJ. Improving the lives of women - WCJ">
            <a:extLst>
              <a:ext uri="{FF2B5EF4-FFF2-40B4-BE49-F238E27FC236}">
                <a16:creationId xmlns:a16="http://schemas.microsoft.com/office/drawing/2014/main" id="{62C88243-C697-9778-0DBF-C2F4264A9EB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007" r="120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3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49E6-8234-F980-F1A8-F3891AE5756D}"/>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2800" dirty="0">
                <a:latin typeface="+mj-lt"/>
              </a:rPr>
              <a:t>Dr. Michelle Ellis ​</a:t>
            </a:r>
            <a:br>
              <a:rPr lang="en-US" sz="2800" dirty="0">
                <a:latin typeface="+mj-lt"/>
              </a:rPr>
            </a:br>
            <a:r>
              <a:rPr lang="en-US" sz="2800" dirty="0">
                <a:latin typeface="+mj-lt"/>
              </a:rPr>
              <a:t>Associate Professor &amp;​ Clinical Director (Jacksonville)</a:t>
            </a:r>
          </a:p>
        </p:txBody>
      </p:sp>
      <p:sp>
        <p:nvSpPr>
          <p:cNvPr id="4" name="Text Placeholder 3">
            <a:extLst>
              <a:ext uri="{FF2B5EF4-FFF2-40B4-BE49-F238E27FC236}">
                <a16:creationId xmlns:a16="http://schemas.microsoft.com/office/drawing/2014/main" id="{9F4AE3ED-FE86-7422-2160-A72A0D6482C4}"/>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pPr marL="57150"/>
            <a:br>
              <a:rPr lang="en-US" sz="2400" dirty="0"/>
            </a:br>
            <a:r>
              <a:rPr lang="en-US" sz="2400" b="0" i="0" dirty="0">
                <a:effectLst/>
                <a:latin typeface="Söhne"/>
              </a:rPr>
              <a:t>Dr. Ellis serves as the clinical director for the JU CMHC program, overseeing all clinical-related tasks at the Jacksonville campus.</a:t>
            </a:r>
          </a:p>
          <a:p>
            <a:pPr marL="57150"/>
            <a:endParaRPr lang="en-US" sz="2400" dirty="0">
              <a:latin typeface="Söhne"/>
            </a:endParaRPr>
          </a:p>
          <a:p>
            <a:pPr marL="57150"/>
            <a:r>
              <a:rPr lang="en-US" sz="2000" dirty="0">
                <a:latin typeface="+mn-lt"/>
              </a:rPr>
              <a:t>Email: </a:t>
            </a:r>
            <a:r>
              <a:rPr lang="en-US" sz="2000" dirty="0">
                <a:latin typeface="+mn-lt"/>
                <a:hlinkClick r:id="rId2"/>
              </a:rPr>
              <a:t>mmitche40@ju.edu</a:t>
            </a:r>
            <a:endParaRPr lang="en-US" sz="2000" dirty="0">
              <a:latin typeface="+mn-lt"/>
            </a:endParaRPr>
          </a:p>
          <a:p>
            <a:pPr marL="57150"/>
            <a:endParaRPr lang="en-US" sz="2000" dirty="0">
              <a:latin typeface="+mn-lt"/>
            </a:endParaRPr>
          </a:p>
          <a:p>
            <a:pPr marL="57150"/>
            <a:endParaRPr lang="en-US" sz="2400" dirty="0">
              <a:latin typeface="Söhne"/>
            </a:endParaRPr>
          </a:p>
        </p:txBody>
      </p:sp>
      <p:pic>
        <p:nvPicPr>
          <p:cNvPr id="8194" name="Picture 2" descr="mmitchell">
            <a:extLst>
              <a:ext uri="{FF2B5EF4-FFF2-40B4-BE49-F238E27FC236}">
                <a16:creationId xmlns:a16="http://schemas.microsoft.com/office/drawing/2014/main" id="{96CF64D6-245A-F752-7821-46D40D863F74}"/>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7477" r="18478"/>
          <a:stretch/>
        </p:blipFill>
        <p:spPr bwMode="auto">
          <a:xfrm>
            <a:off x="940187" y="695459"/>
            <a:ext cx="3695404" cy="546708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8199" name="Straight Connector 819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0D5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502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967" name="Rectangle 4096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AFE244-288D-0099-91B1-B4089704DAE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Wekiva Springs Center</a:t>
            </a:r>
          </a:p>
        </p:txBody>
      </p:sp>
      <p:sp>
        <p:nvSpPr>
          <p:cNvPr id="4096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6A6B347-3013-E02A-EC0D-39E71F521FAA}"/>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https://wekivacenter.com/</a:t>
            </a:r>
            <a:endParaRPr lang="en-US" sz="2200">
              <a:latin typeface="+mn-lt"/>
            </a:endParaRPr>
          </a:p>
          <a:p>
            <a:pPr indent="-228600">
              <a:buFont typeface="Arial" panose="020B0604020202020204" pitchFamily="34" charset="0"/>
              <a:buChar char="•"/>
            </a:pPr>
            <a:endParaRPr lang="en-US" sz="2200">
              <a:latin typeface="+mn-lt"/>
            </a:endParaRPr>
          </a:p>
        </p:txBody>
      </p:sp>
      <p:pic>
        <p:nvPicPr>
          <p:cNvPr id="40962" name="Picture 2" descr="Wekiva Springs Center | Jacksonville, FL | WekivaCenter.com">
            <a:extLst>
              <a:ext uri="{FF2B5EF4-FFF2-40B4-BE49-F238E27FC236}">
                <a16:creationId xmlns:a16="http://schemas.microsoft.com/office/drawing/2014/main" id="{09383375-6B08-F39A-A227-4149654326FC}"/>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28955" t="-399" r="30733" b="49512"/>
          <a:stretch>
            <a:fillRect/>
          </a:stretch>
        </p:blipFill>
        <p:spPr bwMode="auto">
          <a:xfrm>
            <a:off x="5902154" y="2617069"/>
            <a:ext cx="5819441" cy="341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4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991" name="Rectangle 4199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EBF14-8C29-6F99-C2DD-552355FFEB5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a:latin typeface="+mj-lt"/>
              </a:rPr>
              <a:t>Ascension St. Vincent's Family Medical Center</a:t>
            </a:r>
          </a:p>
        </p:txBody>
      </p:sp>
      <p:sp>
        <p:nvSpPr>
          <p:cNvPr id="4199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B7F8E3B-4345-8862-021B-96CF94B56486}"/>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https://healthcare.ascension.org/</a:t>
            </a:r>
            <a:endParaRPr lang="en-US" sz="2200">
              <a:latin typeface="+mn-lt"/>
            </a:endParaRPr>
          </a:p>
          <a:p>
            <a:pPr indent="-228600">
              <a:buFont typeface="Arial" panose="020B0604020202020204" pitchFamily="34" charset="0"/>
              <a:buChar char="•"/>
            </a:pPr>
            <a:endParaRPr lang="en-US" sz="2200">
              <a:latin typeface="+mn-lt"/>
            </a:endParaRPr>
          </a:p>
        </p:txBody>
      </p:sp>
      <p:pic>
        <p:nvPicPr>
          <p:cNvPr id="41986" name="Picture 2" descr="St. Vincent's HealthCare officially becomes Ascension St. Vincent's | Jax  Daily Record">
            <a:extLst>
              <a:ext uri="{FF2B5EF4-FFF2-40B4-BE49-F238E27FC236}">
                <a16:creationId xmlns:a16="http://schemas.microsoft.com/office/drawing/2014/main" id="{6150EDA8-E9CD-CB61-B7F9-FC8044663CA8}"/>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400" r="46335" b="55757"/>
          <a:stretch>
            <a:fillRect/>
          </a:stretch>
        </p:blipFill>
        <p:spPr bwMode="auto">
          <a:xfrm>
            <a:off x="5854951" y="2306874"/>
            <a:ext cx="5428325" cy="309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8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3015" name="Rectangle 430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8F918-6D53-6BEC-3450-68A1CE2C96C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SMA Healthcare</a:t>
            </a:r>
          </a:p>
        </p:txBody>
      </p:sp>
      <p:sp>
        <p:nvSpPr>
          <p:cNvPr id="430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5573AAB-045C-C007-731C-7494D0820C5E}"/>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https://smahealthcare.org/</a:t>
            </a:r>
            <a:endParaRPr lang="en-US" sz="2200" dirty="0">
              <a:latin typeface="+mn-lt"/>
            </a:endParaRPr>
          </a:p>
          <a:p>
            <a:pPr indent="-228600">
              <a:buFont typeface="Arial" panose="020B0604020202020204" pitchFamily="34" charset="0"/>
              <a:buChar char="•"/>
            </a:pPr>
            <a:endParaRPr lang="en-US" sz="2200" dirty="0">
              <a:latin typeface="+mn-lt"/>
            </a:endParaRPr>
          </a:p>
          <a:p>
            <a:endParaRPr lang="en-US" sz="2200" dirty="0">
              <a:latin typeface="+mn-lt"/>
            </a:endParaRPr>
          </a:p>
        </p:txBody>
      </p:sp>
      <p:pic>
        <p:nvPicPr>
          <p:cNvPr id="43010" name="Picture 2" descr="SMA Healthcare | LinkedIn">
            <a:extLst>
              <a:ext uri="{FF2B5EF4-FFF2-40B4-BE49-F238E27FC236}">
                <a16:creationId xmlns:a16="http://schemas.microsoft.com/office/drawing/2014/main" id="{D4115B81-90F9-7B53-DE12-E9DA7DF1C9F4}"/>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3795" r="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8892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986F-3A58-E76F-694F-412FDEB035DA}"/>
              </a:ext>
            </a:extLst>
          </p:cNvPr>
          <p:cNvSpPr>
            <a:spLocks noGrp="1"/>
          </p:cNvSpPr>
          <p:nvPr>
            <p:ph type="title"/>
          </p:nvPr>
        </p:nvSpPr>
        <p:spPr/>
        <p:txBody>
          <a:bodyPr/>
          <a:lstStyle/>
          <a:p>
            <a:r>
              <a:rPr lang="en-US" dirty="0" err="1"/>
              <a:t>Sophros</a:t>
            </a:r>
            <a:r>
              <a:rPr lang="en-US" dirty="0"/>
              <a:t> Recovery</a:t>
            </a:r>
          </a:p>
        </p:txBody>
      </p:sp>
      <p:sp>
        <p:nvSpPr>
          <p:cNvPr id="4" name="Text Placeholder 3">
            <a:extLst>
              <a:ext uri="{FF2B5EF4-FFF2-40B4-BE49-F238E27FC236}">
                <a16:creationId xmlns:a16="http://schemas.microsoft.com/office/drawing/2014/main" id="{19685B6C-386E-9933-14C5-FEE5E8ECDAE5}"/>
              </a:ext>
            </a:extLst>
          </p:cNvPr>
          <p:cNvSpPr>
            <a:spLocks noGrp="1"/>
          </p:cNvSpPr>
          <p:nvPr>
            <p:ph type="body" sz="half" idx="2"/>
          </p:nvPr>
        </p:nvSpPr>
        <p:spPr/>
        <p:txBody>
          <a:bodyPr/>
          <a:lstStyle/>
          <a:p>
            <a:r>
              <a:rPr lang="en-US" dirty="0">
                <a:hlinkClick r:id="rId2"/>
              </a:rPr>
              <a:t>https://www.sophrosrecovery.com/</a:t>
            </a:r>
            <a:endParaRPr lang="en-US" dirty="0"/>
          </a:p>
          <a:p>
            <a:endParaRPr lang="en-US" dirty="0"/>
          </a:p>
        </p:txBody>
      </p:sp>
      <p:pic>
        <p:nvPicPr>
          <p:cNvPr id="44034" name="Picture 2" descr="Sophros Recovery, Treatment Center, Jacksonville, FL, 32246 | Psychology  Today">
            <a:extLst>
              <a:ext uri="{FF2B5EF4-FFF2-40B4-BE49-F238E27FC236}">
                <a16:creationId xmlns:a16="http://schemas.microsoft.com/office/drawing/2014/main" id="{72D6356F-0571-BDBA-E1ED-D30C78474251}"/>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8416" b="1841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1064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063" name="Rectangle 4506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AC03E-2B3B-1A8C-C62A-54480CFEC0DA}"/>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a:latin typeface="+mj-lt"/>
              </a:rPr>
              <a:t>Turning Tides Eating Disorder Treatment Center</a:t>
            </a:r>
          </a:p>
        </p:txBody>
      </p:sp>
      <p:sp>
        <p:nvSpPr>
          <p:cNvPr id="4506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D317741-3DFA-5F96-722B-A7B7062081E7}"/>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a:latin typeface="+mn-lt"/>
                <a:hlinkClick r:id="rId2"/>
              </a:rPr>
              <a:t>https://www.turningtidesed.com/</a:t>
            </a:r>
            <a:endParaRPr lang="en-US" sz="2200">
              <a:latin typeface="+mn-lt"/>
            </a:endParaRPr>
          </a:p>
          <a:p>
            <a:pPr indent="-228600">
              <a:buFont typeface="Arial" panose="020B0604020202020204" pitchFamily="34" charset="0"/>
              <a:buChar char="•"/>
            </a:pPr>
            <a:endParaRPr lang="en-US" sz="2200">
              <a:latin typeface="+mn-lt"/>
            </a:endParaRPr>
          </a:p>
        </p:txBody>
      </p:sp>
      <p:pic>
        <p:nvPicPr>
          <p:cNvPr id="45058" name="Picture 2" descr="Turning Tides Eating Disorder Treatment Center | LinkedIn">
            <a:extLst>
              <a:ext uri="{FF2B5EF4-FFF2-40B4-BE49-F238E27FC236}">
                <a16:creationId xmlns:a16="http://schemas.microsoft.com/office/drawing/2014/main" id="{4A975E62-5333-5CBA-313D-59A9AC389909}"/>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340" r="-3624" b="164"/>
          <a:stretch>
            <a:fillRect/>
          </a:stretch>
        </p:blipFill>
        <p:spPr bwMode="auto">
          <a:xfrm>
            <a:off x="6495570" y="2086798"/>
            <a:ext cx="4245090" cy="410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568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087" name="Rectangle 4608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A839E-606F-6682-EBC5-7220004F1FE5}"/>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5600" kern="1200">
                <a:solidFill>
                  <a:schemeClr val="tx1"/>
                </a:solidFill>
                <a:latin typeface="+mj-lt"/>
                <a:ea typeface="+mj-ea"/>
                <a:cs typeface="+mj-cs"/>
              </a:rPr>
              <a:t>Willow Tree Therapy Services, LLC </a:t>
            </a:r>
          </a:p>
        </p:txBody>
      </p:sp>
      <p:sp>
        <p:nvSpPr>
          <p:cNvPr id="4" name="Text Placeholder 3">
            <a:extLst>
              <a:ext uri="{FF2B5EF4-FFF2-40B4-BE49-F238E27FC236}">
                <a16:creationId xmlns:a16="http://schemas.microsoft.com/office/drawing/2014/main" id="{732570F2-79EB-7EAC-50F3-C5D9F12C2C75}"/>
              </a:ext>
            </a:extLst>
          </p:cNvPr>
          <p:cNvSpPr>
            <a:spLocks noGrp="1"/>
          </p:cNvSpPr>
          <p:nvPr>
            <p:ph type="body" sz="half" idx="2"/>
          </p:nvPr>
        </p:nvSpPr>
        <p:spPr>
          <a:xfrm>
            <a:off x="638882" y="4631161"/>
            <a:ext cx="3571810" cy="1559327"/>
          </a:xfrm>
        </p:spPr>
        <p:txBody>
          <a:bodyPr vert="horz" lIns="91440" tIns="45720" rIns="91440" bIns="45720" rtlCol="0">
            <a:normAutofit/>
          </a:bodyPr>
          <a:lstStyle/>
          <a:p>
            <a:r>
              <a:rPr lang="en-US" sz="2400" kern="1200">
                <a:solidFill>
                  <a:schemeClr val="tx1"/>
                </a:solidFill>
                <a:latin typeface="+mn-lt"/>
                <a:ea typeface="+mn-ea"/>
                <a:cs typeface="+mn-cs"/>
              </a:rPr>
              <a:t>https://willowtreetherapyservices.org/</a:t>
            </a:r>
          </a:p>
        </p:txBody>
      </p:sp>
      <p:sp>
        <p:nvSpPr>
          <p:cNvPr id="4608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2" name="Picture 2" descr="Willow Tree Therapy Services, LLC">
            <a:extLst>
              <a:ext uri="{FF2B5EF4-FFF2-40B4-BE49-F238E27FC236}">
                <a16:creationId xmlns:a16="http://schemas.microsoft.com/office/drawing/2014/main" id="{B3E2B224-6257-1576-BCEF-356C50C08EA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312" r="10312"/>
          <a:stretch>
            <a:fillRect/>
          </a:stretch>
        </p:blipFill>
        <p:spPr bwMode="auto">
          <a:xfrm>
            <a:off x="6512134" y="2033886"/>
            <a:ext cx="5264124" cy="415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5176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105" name="Rectangle 46104">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A839E-606F-6682-EBC5-7220004F1FE5}"/>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kern="1200">
                <a:solidFill>
                  <a:schemeClr val="tx1"/>
                </a:solidFill>
                <a:latin typeface="+mj-lt"/>
                <a:ea typeface="+mj-ea"/>
                <a:cs typeface="+mj-cs"/>
              </a:rPr>
              <a:t>St. Augustine Counseling </a:t>
            </a:r>
          </a:p>
        </p:txBody>
      </p:sp>
      <p:sp>
        <p:nvSpPr>
          <p:cNvPr id="4" name="Text Placeholder 3">
            <a:extLst>
              <a:ext uri="{FF2B5EF4-FFF2-40B4-BE49-F238E27FC236}">
                <a16:creationId xmlns:a16="http://schemas.microsoft.com/office/drawing/2014/main" id="{732570F2-79EB-7EAC-50F3-C5D9F12C2C75}"/>
              </a:ext>
            </a:extLst>
          </p:cNvPr>
          <p:cNvSpPr>
            <a:spLocks noGrp="1"/>
          </p:cNvSpPr>
          <p:nvPr>
            <p:ph type="body" sz="half" idx="2"/>
          </p:nvPr>
        </p:nvSpPr>
        <p:spPr>
          <a:xfrm>
            <a:off x="640080" y="4631161"/>
            <a:ext cx="6692827" cy="1569486"/>
          </a:xfrm>
        </p:spPr>
        <p:txBody>
          <a:bodyPr vert="horz" lIns="91440" tIns="45720" rIns="91440" bIns="45720" rtlCol="0">
            <a:normAutofit/>
          </a:bodyPr>
          <a:lstStyle/>
          <a:p>
            <a:r>
              <a:rPr lang="en-US" sz="2400" kern="1200">
                <a:solidFill>
                  <a:schemeClr val="tx1"/>
                </a:solidFill>
                <a:latin typeface="+mn-lt"/>
                <a:ea typeface="+mn-ea"/>
                <a:cs typeface="+mn-cs"/>
              </a:rPr>
              <a:t>https://staugustinecounseling.com/</a:t>
            </a:r>
          </a:p>
        </p:txBody>
      </p:sp>
      <p:sp>
        <p:nvSpPr>
          <p:cNvPr id="4610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Dim (Medium Sun) outline">
            <a:extLst>
              <a:ext uri="{FF2B5EF4-FFF2-40B4-BE49-F238E27FC236}">
                <a16:creationId xmlns:a16="http://schemas.microsoft.com/office/drawing/2014/main" id="{E40789BB-1277-5157-6FF0-8FE5B07BD377}"/>
              </a:ext>
            </a:extLst>
          </p:cNvPr>
          <p:cNvPicPr>
            <a:picLocks noGrp="1" noChangeAspect="1"/>
          </p:cNvPicPr>
          <p:nvPr>
            <p:ph type="pic" idx="1"/>
          </p:nvPr>
        </p:nvPicPr>
        <p:blipFill>
          <a:blip r:embed="rId2">
            <a:extLst>
              <a:ext uri="{96DAC541-7B7A-43D3-8B79-37D633B846F1}">
                <asvg:svgBlip xmlns:asvg="http://schemas.microsoft.com/office/drawing/2016/SVG/main" r:embed="rId3"/>
              </a:ext>
            </a:extLst>
          </a:blip>
          <a:srcRect t="10443" b="10443"/>
          <a:stretch/>
        </p:blipFill>
        <p:spPr>
          <a:xfrm>
            <a:off x="7781544" y="1693922"/>
            <a:ext cx="4087368" cy="3233682"/>
          </a:xfrm>
          <a:prstGeom prst="rect">
            <a:avLst/>
          </a:prstGeom>
        </p:spPr>
      </p:pic>
    </p:spTree>
    <p:extLst>
      <p:ext uri="{BB962C8B-B14F-4D97-AF65-F5344CB8AC3E}">
        <p14:creationId xmlns:p14="http://schemas.microsoft.com/office/powerpoint/2010/main" val="1470503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112" name="Rectangle 461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A839E-606F-6682-EBC5-7220004F1FE5}"/>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Residing Hope </a:t>
            </a:r>
          </a:p>
        </p:txBody>
      </p:sp>
      <p:sp>
        <p:nvSpPr>
          <p:cNvPr id="4" name="Text Placeholder 3">
            <a:extLst>
              <a:ext uri="{FF2B5EF4-FFF2-40B4-BE49-F238E27FC236}">
                <a16:creationId xmlns:a16="http://schemas.microsoft.com/office/drawing/2014/main" id="{732570F2-79EB-7EAC-50F3-C5D9F12C2C75}"/>
              </a:ext>
            </a:extLst>
          </p:cNvPr>
          <p:cNvSpPr>
            <a:spLocks noGrp="1"/>
          </p:cNvSpPr>
          <p:nvPr>
            <p:ph type="body" sz="half" idx="2"/>
          </p:nvPr>
        </p:nvSpPr>
        <p:spPr>
          <a:xfrm>
            <a:off x="638881" y="1809541"/>
            <a:ext cx="10909643" cy="687406"/>
          </a:xfrm>
        </p:spPr>
        <p:txBody>
          <a:bodyPr vert="horz" lIns="91440" tIns="45720" rIns="91440" bIns="45720" rtlCol="0" anchor="ctr">
            <a:normAutofit/>
          </a:bodyPr>
          <a:lstStyle/>
          <a:p>
            <a:pPr algn="ctr"/>
            <a:r>
              <a:rPr lang="en-US" sz="2400" kern="1200" dirty="0">
                <a:latin typeface="GT Sectra"/>
              </a:rPr>
              <a:t>https://</a:t>
            </a:r>
            <a:r>
              <a:rPr lang="en-US" sz="2400" dirty="0">
                <a:latin typeface="GT Sectra"/>
              </a:rPr>
              <a:t>residinghope</a:t>
            </a:r>
            <a:r>
              <a:rPr lang="en-US" sz="2400" kern="1200" dirty="0">
                <a:latin typeface="GT Sectra"/>
              </a:rPr>
              <a:t>.</a:t>
            </a:r>
            <a:r>
              <a:rPr lang="en-US" sz="2400" dirty="0">
                <a:latin typeface="GT Sectra"/>
              </a:rPr>
              <a:t>org</a:t>
            </a:r>
            <a:r>
              <a:rPr lang="en-US" sz="2400" kern="1200" dirty="0">
                <a:latin typeface="GT Sectra"/>
              </a:rPr>
              <a:t>/</a:t>
            </a:r>
            <a:endParaRPr lang="en-US" dirty="0">
              <a:latin typeface="GT Sectra"/>
            </a:endParaRPr>
          </a:p>
        </p:txBody>
      </p:sp>
      <p:sp>
        <p:nvSpPr>
          <p:cNvPr id="4611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Residing Hope Logo">
            <a:extLst>
              <a:ext uri="{FF2B5EF4-FFF2-40B4-BE49-F238E27FC236}">
                <a16:creationId xmlns:a16="http://schemas.microsoft.com/office/drawing/2014/main" id="{382827CA-0B0B-A777-4B0E-E7066B79E5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0040" y="3385763"/>
            <a:ext cx="11548872" cy="2081770"/>
          </a:xfrm>
          <a:prstGeom prst="rect">
            <a:avLst/>
          </a:prstGeom>
        </p:spPr>
      </p:pic>
    </p:spTree>
    <p:extLst>
      <p:ext uri="{BB962C8B-B14F-4D97-AF65-F5344CB8AC3E}">
        <p14:creationId xmlns:p14="http://schemas.microsoft.com/office/powerpoint/2010/main" val="22567270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D0A672-02A8-E707-591C-38B1BC2158E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dirty="0">
                <a:latin typeface="+mj-lt"/>
                <a:ea typeface="+mj-ea"/>
                <a:cs typeface="+mj-cs"/>
              </a:rPr>
              <a:t>JU </a:t>
            </a:r>
            <a:r>
              <a:rPr lang="en-US" sz="5400" dirty="0">
                <a:latin typeface="+mj-lt"/>
              </a:rPr>
              <a:t>CMHC</a:t>
            </a:r>
            <a:r>
              <a:rPr lang="en-US" sz="5400" kern="1200" dirty="0">
                <a:latin typeface="+mj-lt"/>
                <a:ea typeface="+mj-ea"/>
                <a:cs typeface="+mj-cs"/>
              </a:rPr>
              <a:t> HANDBOOKS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98E640C6-4303-CB1B-5A14-758EAEA17A6D}"/>
              </a:ext>
            </a:extLst>
          </p:cNvPr>
          <p:cNvSpPr>
            <a:spLocks noGrp="1"/>
          </p:cNvSpPr>
          <p:nvPr>
            <p:ph type="body" sz="half" idx="2"/>
          </p:nvPr>
        </p:nvSpPr>
        <p:spPr>
          <a:xfrm>
            <a:off x="838200" y="1929384"/>
            <a:ext cx="10515600" cy="4251960"/>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ea typeface="Calibri"/>
                <a:cs typeface="Calibri"/>
                <a:hlinkClick r:id="rId2"/>
              </a:rPr>
              <a:t>https://www.ju.edu/mentalhealth/current/CMHCStudentProgramHandbook25-26.pdf</a:t>
            </a:r>
            <a:endParaRPr lang="en-US" sz="2200" dirty="0">
              <a:latin typeface="+mn-lt"/>
            </a:endParaRPr>
          </a:p>
          <a:p>
            <a:pPr indent="-228600">
              <a:buFont typeface="Arial" panose="020B0604020202020204" pitchFamily="34" charset="0"/>
              <a:buChar char="•"/>
            </a:pPr>
            <a:endParaRPr lang="en-US" sz="2200" dirty="0">
              <a:latin typeface="+mn-lt"/>
              <a:ea typeface="Calibri"/>
              <a:cs typeface="Calibri"/>
            </a:endParaRPr>
          </a:p>
          <a:p>
            <a:pPr indent="-228600">
              <a:buFont typeface="Arial" panose="020B0604020202020204" pitchFamily="34" charset="0"/>
              <a:buChar char="•"/>
            </a:pPr>
            <a:endParaRPr lang="en-US" sz="2200" dirty="0">
              <a:latin typeface="+mn-lt"/>
            </a:endParaRPr>
          </a:p>
          <a:p>
            <a:pPr indent="-228600">
              <a:buFont typeface="Arial" panose="020B0604020202020204" pitchFamily="34" charset="0"/>
              <a:buChar char="•"/>
            </a:pPr>
            <a:r>
              <a:rPr lang="en-US" sz="2200" dirty="0">
                <a:latin typeface="+mn-lt"/>
                <a:hlinkClick r:id="rId3"/>
              </a:rPr>
              <a:t>https://www.ju.edu/mentalhealth/current/JU_PI_Student_HANDBOOK_25-26.pdf</a:t>
            </a:r>
            <a:endParaRPr lang="en-US"/>
          </a:p>
          <a:p>
            <a:pPr indent="-228600">
              <a:buFont typeface="Arial" panose="020B0604020202020204" pitchFamily="34" charset="0"/>
              <a:buChar char="•"/>
            </a:pPr>
            <a:endParaRPr lang="en-US" sz="2200" dirty="0">
              <a:latin typeface="+mn-lt"/>
            </a:endParaRPr>
          </a:p>
          <a:p>
            <a:pPr indent="-228600">
              <a:buFont typeface="Arial" panose="020B0604020202020204" pitchFamily="34" charset="0"/>
              <a:buChar char="•"/>
            </a:pPr>
            <a:endParaRPr lang="en-US" sz="2200" dirty="0">
              <a:latin typeface="+mn-lt"/>
            </a:endParaRPr>
          </a:p>
          <a:p>
            <a:pPr indent="-228600">
              <a:buFont typeface="Arial" panose="020B0604020202020204" pitchFamily="34" charset="0"/>
              <a:buChar char="•"/>
            </a:pPr>
            <a:r>
              <a:rPr lang="en-US" sz="2200" dirty="0">
                <a:latin typeface="+mn-lt"/>
                <a:hlinkClick r:id="rId4"/>
              </a:rPr>
              <a:t>https://www.ju.edu/mentalhealth/current/JU_SITE_SUPERVISOR_HANDBOOK_25-26.pdf</a:t>
            </a:r>
          </a:p>
          <a:p>
            <a:pPr indent="-228600">
              <a:buFont typeface="Arial" panose="020B0604020202020204" pitchFamily="34" charset="0"/>
              <a:buChar char="•"/>
            </a:pPr>
            <a:endParaRPr lang="en-US" sz="2200" dirty="0">
              <a:latin typeface="+mn-lt"/>
            </a:endParaRPr>
          </a:p>
          <a:p>
            <a:pPr indent="-228600">
              <a:buFont typeface="Arial" panose="020B0604020202020204" pitchFamily="34" charset="0"/>
              <a:buChar char="•"/>
            </a:pPr>
            <a:endParaRPr lang="en-US" sz="2200" dirty="0">
              <a:latin typeface="+mn-lt"/>
            </a:endParaRPr>
          </a:p>
        </p:txBody>
      </p:sp>
    </p:spTree>
    <p:extLst>
      <p:ext uri="{BB962C8B-B14F-4D97-AF65-F5344CB8AC3E}">
        <p14:creationId xmlns:p14="http://schemas.microsoft.com/office/powerpoint/2010/main" val="266612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CE68F-9395-CA7C-0A49-51D3E01E7F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344994-78B9-4A2A-9D4A-71E992500012}"/>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3100" dirty="0">
                <a:latin typeface="+mj-lt"/>
              </a:rPr>
              <a:t>Dr. Seneka Gainer</a:t>
            </a:r>
            <a:br>
              <a:rPr lang="en-US" sz="3100" dirty="0">
                <a:latin typeface="+mj-lt"/>
              </a:rPr>
            </a:br>
            <a:r>
              <a:rPr lang="en-US" sz="3100" dirty="0">
                <a:latin typeface="+mj-lt"/>
              </a:rPr>
              <a:t>Assistant Professor &amp; Clinical Director (Palm Coast)</a:t>
            </a:r>
            <a:endParaRPr lang="en-US" sz="3100" dirty="0"/>
          </a:p>
        </p:txBody>
      </p:sp>
      <p:sp>
        <p:nvSpPr>
          <p:cNvPr id="4" name="Text Placeholder 3">
            <a:extLst>
              <a:ext uri="{FF2B5EF4-FFF2-40B4-BE49-F238E27FC236}">
                <a16:creationId xmlns:a16="http://schemas.microsoft.com/office/drawing/2014/main" id="{237EE508-48A2-EB58-5B36-153575603102}"/>
              </a:ext>
            </a:extLst>
          </p:cNvPr>
          <p:cNvSpPr>
            <a:spLocks noGrp="1"/>
          </p:cNvSpPr>
          <p:nvPr>
            <p:ph type="body" sz="half" idx="2"/>
          </p:nvPr>
        </p:nvSpPr>
        <p:spPr>
          <a:xfrm>
            <a:off x="4965431" y="2438400"/>
            <a:ext cx="6586489" cy="3785419"/>
          </a:xfrm>
        </p:spPr>
        <p:txBody>
          <a:bodyPr vert="horz" lIns="91440" tIns="45720" rIns="91440" bIns="45720" rtlCol="0" anchor="t">
            <a:normAutofit/>
          </a:bodyPr>
          <a:lstStyle/>
          <a:p>
            <a:pPr marL="57150"/>
            <a:br>
              <a:rPr lang="en-US" sz="2400" dirty="0"/>
            </a:br>
            <a:r>
              <a:rPr lang="en-US" sz="2000" b="0" i="0" dirty="0">
                <a:effectLst/>
                <a:latin typeface="GT Sectra"/>
              </a:rPr>
              <a:t>Dr. </a:t>
            </a:r>
            <a:r>
              <a:rPr lang="en-US" sz="2000" dirty="0">
                <a:latin typeface="GT Sectra"/>
              </a:rPr>
              <a:t>Gainer </a:t>
            </a:r>
            <a:r>
              <a:rPr lang="en-US" sz="2000" b="0" i="0" dirty="0">
                <a:effectLst/>
                <a:latin typeface="GT Sectra"/>
              </a:rPr>
              <a:t>serves as the clinical director for the JU CMHC program, overseeing all clinical-related tasks at the </a:t>
            </a:r>
            <a:r>
              <a:rPr lang="en-US" sz="2000" dirty="0">
                <a:latin typeface="GT Sectra"/>
              </a:rPr>
              <a:t>Palm Coast</a:t>
            </a:r>
            <a:r>
              <a:rPr lang="en-US" sz="2000" b="0" i="0" dirty="0">
                <a:effectLst/>
                <a:latin typeface="GT Sectra"/>
              </a:rPr>
              <a:t> campus.</a:t>
            </a:r>
          </a:p>
          <a:p>
            <a:pPr marL="57150"/>
            <a:endParaRPr lang="en-US" sz="2400" dirty="0">
              <a:latin typeface="Söhne"/>
            </a:endParaRPr>
          </a:p>
          <a:p>
            <a:pPr marL="57150"/>
            <a:r>
              <a:rPr lang="en-US" sz="2000" dirty="0">
                <a:latin typeface="+mn-lt"/>
              </a:rPr>
              <a:t>Email: </a:t>
            </a:r>
            <a:r>
              <a:rPr lang="en-US" sz="2000" dirty="0">
                <a:latin typeface="+mn-lt"/>
                <a:hlinkClick r:id="rId2"/>
              </a:rPr>
              <a:t>sarring@ju.edu</a:t>
            </a:r>
          </a:p>
          <a:p>
            <a:pPr marL="57150"/>
            <a:endParaRPr lang="en-US" sz="2000" dirty="0">
              <a:latin typeface="+mn-lt"/>
            </a:endParaRPr>
          </a:p>
          <a:p>
            <a:pPr marL="57150"/>
            <a:endParaRPr lang="en-US" sz="2400" dirty="0">
              <a:latin typeface="Söhne"/>
            </a:endParaRPr>
          </a:p>
        </p:txBody>
      </p:sp>
      <p:cxnSp>
        <p:nvCxnSpPr>
          <p:cNvPr id="8199" name="Straight Connector 8198">
            <a:extLst>
              <a:ext uri="{FF2B5EF4-FFF2-40B4-BE49-F238E27FC236}">
                <a16:creationId xmlns:a16="http://schemas.microsoft.com/office/drawing/2014/main" id="{B49FC842-5B60-FEA1-F85C-0B13C0BDA9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0D573"/>
            </a:solidFill>
          </a:ln>
        </p:spPr>
        <p:style>
          <a:lnRef idx="1">
            <a:schemeClr val="accent1"/>
          </a:lnRef>
          <a:fillRef idx="0">
            <a:schemeClr val="accent1"/>
          </a:fillRef>
          <a:effectRef idx="0">
            <a:schemeClr val="accent1"/>
          </a:effectRef>
          <a:fontRef idx="minor">
            <a:schemeClr val="tx1"/>
          </a:fontRef>
        </p:style>
      </p:cxnSp>
      <p:pic>
        <p:nvPicPr>
          <p:cNvPr id="7" name="Picture Placeholder 5" descr="Dr. Seneka Gainer">
            <a:extLst>
              <a:ext uri="{FF2B5EF4-FFF2-40B4-BE49-F238E27FC236}">
                <a16:creationId xmlns:a16="http://schemas.microsoft.com/office/drawing/2014/main" id="{6097F4C8-D4E5-3C71-E610-EC736C353601}"/>
              </a:ext>
            </a:extLst>
          </p:cNvPr>
          <p:cNvPicPr>
            <a:picLocks noChangeAspect="1"/>
          </p:cNvPicPr>
          <p:nvPr/>
        </p:nvPicPr>
        <p:blipFill>
          <a:blip r:embed="rId3"/>
          <a:srcRect r="-1" b="24819"/>
          <a:stretch/>
        </p:blipFill>
        <p:spPr>
          <a:xfrm>
            <a:off x="782514" y="627144"/>
            <a:ext cx="3958068" cy="5549776"/>
          </a:xfrm>
          <a:prstGeom prst="rect">
            <a:avLst/>
          </a:prstGeom>
        </p:spPr>
      </p:pic>
    </p:spTree>
    <p:extLst>
      <p:ext uri="{BB962C8B-B14F-4D97-AF65-F5344CB8AC3E}">
        <p14:creationId xmlns:p14="http://schemas.microsoft.com/office/powerpoint/2010/main" val="247464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FBDA9-6646-C8FF-F4D7-938069EB2E2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latin typeface="+mj-lt"/>
              </a:rPr>
              <a:t>Aging True</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35CC73C-4E1C-36DC-BB33-896E846E448F}"/>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https://agingtrue.org/</a:t>
            </a:r>
            <a:endParaRPr lang="en-US" sz="2200" dirty="0">
              <a:latin typeface="+mn-lt"/>
            </a:endParaRPr>
          </a:p>
          <a:p>
            <a:pPr indent="-228600">
              <a:buFont typeface="Arial" panose="020B0604020202020204" pitchFamily="34" charset="0"/>
              <a:buChar char="•"/>
            </a:pPr>
            <a:endParaRPr lang="en-US" sz="2200" dirty="0">
              <a:latin typeface="+mn-lt"/>
            </a:endParaRPr>
          </a:p>
        </p:txBody>
      </p:sp>
      <p:pic>
        <p:nvPicPr>
          <p:cNvPr id="2050" name="Picture 2" descr="Aging-True-Logo-Stacked-Full-Color – In Home Senior Care Northeast Florida">
            <a:extLst>
              <a:ext uri="{FF2B5EF4-FFF2-40B4-BE49-F238E27FC236}">
                <a16:creationId xmlns:a16="http://schemas.microsoft.com/office/drawing/2014/main" id="{FE864335-B110-B916-860B-F4D734EED0D9}"/>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651" r="1715"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52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57032-5546-473E-DD6E-B0B30E35FBFB}"/>
            </a:ext>
          </a:extLst>
        </p:cNvPr>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C1D36270-DCD7-9CCE-1159-D92FCB771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0C4E7-2EC5-C190-2941-102BA081015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latin typeface="+mj-lt"/>
              </a:rPr>
              <a:t>Agape Family Health</a:t>
            </a:r>
          </a:p>
        </p:txBody>
      </p:sp>
      <p:sp>
        <p:nvSpPr>
          <p:cNvPr id="1033" name="sketchy line">
            <a:extLst>
              <a:ext uri="{FF2B5EF4-FFF2-40B4-BE49-F238E27FC236}">
                <a16:creationId xmlns:a16="http://schemas.microsoft.com/office/drawing/2014/main" id="{FDFA4A86-FEFB-F398-0E02-01BFECE5F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2FF636C-7F54-43FE-47A4-B2CD810F2FC5}"/>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dirty="0">
                <a:latin typeface="+mn-lt"/>
                <a:hlinkClick r:id="rId2"/>
              </a:rPr>
              <a:t>https://www.agapefamilyhealth.org/</a:t>
            </a:r>
          </a:p>
          <a:p>
            <a:pPr indent="-228600">
              <a:buFont typeface="Arial" panose="020B0604020202020204" pitchFamily="34" charset="0"/>
              <a:buChar char="•"/>
            </a:pPr>
            <a:endParaRPr lang="en-US" sz="2200" dirty="0">
              <a:latin typeface="+mn-lt"/>
            </a:endParaRPr>
          </a:p>
        </p:txBody>
      </p:sp>
      <p:pic>
        <p:nvPicPr>
          <p:cNvPr id="3" name="Picture 2" descr="A black background with red text&#10;&#10;AI-generated content may be incorrect.">
            <a:extLst>
              <a:ext uri="{FF2B5EF4-FFF2-40B4-BE49-F238E27FC236}">
                <a16:creationId xmlns:a16="http://schemas.microsoft.com/office/drawing/2014/main" id="{A900288F-9782-968E-5B18-21504EC80922}"/>
              </a:ext>
            </a:extLst>
          </p:cNvPr>
          <p:cNvPicPr>
            <a:picLocks noChangeAspect="1"/>
          </p:cNvPicPr>
          <p:nvPr/>
        </p:nvPicPr>
        <p:blipFill>
          <a:blip r:embed="rId3"/>
          <a:stretch>
            <a:fillRect/>
          </a:stretch>
        </p:blipFill>
        <p:spPr>
          <a:xfrm>
            <a:off x="5238750" y="3100387"/>
            <a:ext cx="6336350" cy="2423355"/>
          </a:xfrm>
          <a:prstGeom prst="rect">
            <a:avLst/>
          </a:prstGeom>
        </p:spPr>
      </p:pic>
    </p:spTree>
    <p:extLst>
      <p:ext uri="{BB962C8B-B14F-4D97-AF65-F5344CB8AC3E}">
        <p14:creationId xmlns:p14="http://schemas.microsoft.com/office/powerpoint/2010/main" val="14297234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C7E510AD6316409A92EDA4ED8E4F6B" ma:contentTypeVersion="15" ma:contentTypeDescription="Create a new document." ma:contentTypeScope="" ma:versionID="dc7b8cbe0cbc4677ff10944d11cd3f2c">
  <xsd:schema xmlns:xsd="http://www.w3.org/2001/XMLSchema" xmlns:xs="http://www.w3.org/2001/XMLSchema" xmlns:p="http://schemas.microsoft.com/office/2006/metadata/properties" xmlns:ns2="cb84a61c-fd53-45fa-9c42-a04a69869b8b" xmlns:ns3="95681507-a7c9-460d-ab70-3951e6b754eb" targetNamespace="http://schemas.microsoft.com/office/2006/metadata/properties" ma:root="true" ma:fieldsID="e96b10bbb692db3cad495d1d072d5c54" ns2:_="" ns3:_="">
    <xsd:import namespace="cb84a61c-fd53-45fa-9c42-a04a69869b8b"/>
    <xsd:import namespace="95681507-a7c9-460d-ab70-3951e6b754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4a61c-fd53-45fa-9c42-a04a69869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ae42af0-2a17-4ad0-848c-7129febe0ed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681507-a7c9-460d-ab70-3951e6b754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197d23d-2a1b-4112-99b5-819ed2fca622}" ma:internalName="TaxCatchAll" ma:showField="CatchAllData" ma:web="95681507-a7c9-460d-ab70-3951e6b754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5681507-a7c9-460d-ab70-3951e6b754eb" xsi:nil="true"/>
    <lcf76f155ced4ddcb4097134ff3c332f xmlns="cb84a61c-fd53-45fa-9c42-a04a69869b8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EB1504-5239-473D-805E-3E859D97D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4a61c-fd53-45fa-9c42-a04a69869b8b"/>
    <ds:schemaRef ds:uri="95681507-a7c9-460d-ab70-3951e6b75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E67822-3EB0-4C60-A584-595A49BA092F}">
  <ds:schemaRefs>
    <ds:schemaRef ds:uri="http://schemas.microsoft.com/office/2006/metadata/properties"/>
    <ds:schemaRef ds:uri="http://schemas.microsoft.com/office/infopath/2007/PartnerControls"/>
    <ds:schemaRef ds:uri="95681507-a7c9-460d-ab70-3951e6b754eb"/>
    <ds:schemaRef ds:uri="cb84a61c-fd53-45fa-9c42-a04a69869b8b"/>
  </ds:schemaRefs>
</ds:datastoreItem>
</file>

<file path=customXml/itemProps3.xml><?xml version="1.0" encoding="utf-8"?>
<ds:datastoreItem xmlns:ds="http://schemas.openxmlformats.org/officeDocument/2006/customXml" ds:itemID="{04FE4C36-DBA3-44EB-9997-09E302CC28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628</TotalTime>
  <Words>1188</Words>
  <Application>Microsoft Office PowerPoint</Application>
  <PresentationFormat>Widescreen</PresentationFormat>
  <Paragraphs>155</Paragraphs>
  <Slides>68</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68</vt:i4>
      </vt:variant>
    </vt:vector>
  </HeadingPairs>
  <TitlesOfParts>
    <vt:vector size="77" baseType="lpstr">
      <vt:lpstr>Arial</vt:lpstr>
      <vt:lpstr>Calibri</vt:lpstr>
      <vt:lpstr>GT Sectra</vt:lpstr>
      <vt:lpstr>Söhne</vt:lpstr>
      <vt:lpstr>Custom Design</vt:lpstr>
      <vt:lpstr>1_Custom Design</vt:lpstr>
      <vt:lpstr>2_Custom Design</vt:lpstr>
      <vt:lpstr>3_Custom Design</vt:lpstr>
      <vt:lpstr>4_Custom Design</vt:lpstr>
      <vt:lpstr>Clinical Mental Health Counseling Practicum and Internship Directory ​2025-2026</vt:lpstr>
      <vt:lpstr>About the Practicum and Internship Directory</vt:lpstr>
      <vt:lpstr>Overview of the Clinical Experience</vt:lpstr>
      <vt:lpstr>Supervision Requirements </vt:lpstr>
      <vt:lpstr>Site Supervisor Requirements </vt:lpstr>
      <vt:lpstr>Dr. Michelle Ellis ​ Associate Professor &amp;​ Clinical Director (Jacksonville)</vt:lpstr>
      <vt:lpstr>Dr. Seneka Gainer Assistant Professor &amp; Clinical Director (Palm Coast)</vt:lpstr>
      <vt:lpstr>Aging True</vt:lpstr>
      <vt:lpstr>Agape Family Health</vt:lpstr>
      <vt:lpstr>AMiKids Behavioral Health</vt:lpstr>
      <vt:lpstr>Aspire Health Partners</vt:lpstr>
      <vt:lpstr>Baker County School District </vt:lpstr>
      <vt:lpstr>Baptist Behavioral Health</vt:lpstr>
      <vt:lpstr>Beacon Pediatrics </vt:lpstr>
      <vt:lpstr>Beyond Counseling</vt:lpstr>
      <vt:lpstr>Children’s Home Society</vt:lpstr>
      <vt:lpstr>Child Guidance Center</vt:lpstr>
      <vt:lpstr>Daniel Kids</vt:lpstr>
      <vt:lpstr>Deep Creek Youth Academy</vt:lpstr>
      <vt:lpstr>Devereux Advanced Behavioral Health</vt:lpstr>
      <vt:lpstr>Delores Barr Weaver Policy Center</vt:lpstr>
      <vt:lpstr>Dupont Counseling Group (Jewish Family Services)</vt:lpstr>
      <vt:lpstr>Elite DNA Behavioral Health</vt:lpstr>
      <vt:lpstr>EMBRACE Jax</vt:lpstr>
      <vt:lpstr>Episcopal Children’s Services </vt:lpstr>
      <vt:lpstr>Epic Behavioral Healthcare</vt:lpstr>
      <vt:lpstr>Family Foundations of Northeast Florida</vt:lpstr>
      <vt:lpstr>Family Life Center</vt:lpstr>
      <vt:lpstr>Flagler Cares</vt:lpstr>
      <vt:lpstr>Flagler College Counseling Center</vt:lpstr>
      <vt:lpstr>Flagler Schools</vt:lpstr>
      <vt:lpstr>Florida Psychological Associates</vt:lpstr>
      <vt:lpstr>Golden Victory Medical-Ponte Vedra</vt:lpstr>
      <vt:lpstr>Halifax Health</vt:lpstr>
      <vt:lpstr>Jax BCH Counseling</vt:lpstr>
      <vt:lpstr>JU Men’s Clinic</vt:lpstr>
      <vt:lpstr>JU Student Counseling Center</vt:lpstr>
      <vt:lpstr>Keep Evolving Beyond Therapy (KEBT)</vt:lpstr>
      <vt:lpstr>Lakeview Health</vt:lpstr>
      <vt:lpstr>Lifestyle Management Counseling</vt:lpstr>
      <vt:lpstr>Mandala Family Wellness</vt:lpstr>
      <vt:lpstr>Memorial Behavioral Health Center</vt:lpstr>
      <vt:lpstr>New Perspectives Therapeutic Services   </vt:lpstr>
      <vt:lpstr>Positive Development, LLC </vt:lpstr>
      <vt:lpstr>Putnam County Schools</vt:lpstr>
      <vt:lpstr>Rivers Edge Counseling Center</vt:lpstr>
      <vt:lpstr>River Point Behavioral Health</vt:lpstr>
      <vt:lpstr>St. Augustine Counseling</vt:lpstr>
      <vt:lpstr>Steven A. Cohen Military Family Clinic at Centerstone</vt:lpstr>
      <vt:lpstr>Starting Point Behavioral Healthcare</vt:lpstr>
      <vt:lpstr>Therapeutic Hope Counseling, LLC</vt:lpstr>
      <vt:lpstr>Thunderbolt Counseling</vt:lpstr>
      <vt:lpstr>Transformative Growth Counseling </vt:lpstr>
      <vt:lpstr>The Arc Jacksonville </vt:lpstr>
      <vt:lpstr>The Arc of the St. Johns</vt:lpstr>
      <vt:lpstr>The House Next Door </vt:lpstr>
      <vt:lpstr>The Grow Group </vt:lpstr>
      <vt:lpstr>UNF Counseling Center</vt:lpstr>
      <vt:lpstr>Women’s Center of Jacksonville</vt:lpstr>
      <vt:lpstr>Wekiva Springs Center</vt:lpstr>
      <vt:lpstr>Ascension St. Vincent's Family Medical Center</vt:lpstr>
      <vt:lpstr>SMA Healthcare</vt:lpstr>
      <vt:lpstr>Sophros Recovery</vt:lpstr>
      <vt:lpstr>Turning Tides Eating Disorder Treatment Center</vt:lpstr>
      <vt:lpstr>Willow Tree Therapy Services, LLC </vt:lpstr>
      <vt:lpstr>St. Augustine Counseling </vt:lpstr>
      <vt:lpstr>Residing Hope </vt:lpstr>
      <vt:lpstr>JU CMHC HANDBOOKS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Biandis, Corie</dc:creator>
  <cp:lastModifiedBy>Borden, Ne'Shaun</cp:lastModifiedBy>
  <cp:revision>203</cp:revision>
  <dcterms:created xsi:type="dcterms:W3CDTF">2019-08-22T00:44:58Z</dcterms:created>
  <dcterms:modified xsi:type="dcterms:W3CDTF">2025-10-13T15:34:12Z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0x010100DCC7E510AD6316409A92EDA4ED8E4F6B</vt:lpwstr>
  </property>
  <property fmtid="{D5CDD505-2E9C-101B-9397-08002B2CF9AE}" pid="3" name="MediaServiceImageTags">
    <vt:lpwstr/>
  </property>
</Properties>
</file>