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handoutMasterIdLst>
    <p:handoutMasterId r:id="rId6"/>
  </p:handoutMasterIdLst>
  <p:sldIdLst>
    <p:sldId id="262" r:id="rId2"/>
    <p:sldId id="263" r:id="rId3"/>
    <p:sldId id="265" r:id="rId4"/>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42"/>
    <a:srgbClr val="085D54"/>
    <a:srgbClr val="065D5A"/>
    <a:srgbClr val="064F4C"/>
    <a:srgbClr val="006699"/>
    <a:srgbClr val="CC3300"/>
    <a:srgbClr val="035D5D"/>
    <a:srgbClr val="005D48"/>
    <a:srgbClr val="06221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10"/>
    <p:restoredTop sz="94660"/>
  </p:normalViewPr>
  <p:slideViewPr>
    <p:cSldViewPr showGuides="1">
      <p:cViewPr varScale="1">
        <p:scale>
          <a:sx n="36" d="100"/>
          <a:sy n="36" d="100"/>
        </p:scale>
        <p:origin x="336" y="536"/>
      </p:cViewPr>
      <p:guideLst>
        <p:guide orient="horz" pos="17198"/>
        <p:guide orient="horz" pos="6784"/>
        <p:guide orient="horz"/>
        <p:guide orient="horz" pos="13504"/>
        <p:guide pos="-4375"/>
        <p:guide pos="20628"/>
        <p:guide pos="5508"/>
        <p:guide pos="108"/>
        <p:guide pos="25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644775" y="522288"/>
            <a:ext cx="3924300" cy="2617787"/>
          </a:xfrm>
          <a:ln/>
        </p:spPr>
      </p:sp>
      <p:sp>
        <p:nvSpPr>
          <p:cNvPr id="4099" name="Notes Placeholder 2"/>
          <p:cNvSpPr>
            <a:spLocks noGrp="1"/>
          </p:cNvSpPr>
          <p:nvPr>
            <p:ph type="body" idx="1"/>
          </p:nvPr>
        </p:nvSpPr>
        <p:spPr>
          <a:noFill/>
          <a:ln/>
        </p:spPr>
        <p:txBody>
          <a:bodyPr/>
          <a:lstStyle/>
          <a:p>
            <a:endParaRPr lang="en-US">
              <a:latin typeface="Times New Roman" pitchFamily="-111" charset="0"/>
              <a:ea typeface="ＭＳ Ｐゴシック" pitchFamily="-111" charset="-128"/>
            </a:endParaRPr>
          </a:p>
        </p:txBody>
      </p:sp>
      <p:sp>
        <p:nvSpPr>
          <p:cNvPr id="4100" name="Slide Number Placeholder 3"/>
          <p:cNvSpPr>
            <a:spLocks noGrp="1"/>
          </p:cNvSpPr>
          <p:nvPr>
            <p:ph type="sldNum" sz="quarter" idx="5"/>
          </p:nvPr>
        </p:nvSpPr>
        <p:spPr>
          <a:noFill/>
        </p:spPr>
        <p:txBody>
          <a:bodyPr/>
          <a:lstStyle/>
          <a:p>
            <a:fld id="{C481CA4B-5FE3-46EC-803C-3A8105D557B8}" type="slidenum">
              <a:rPr lang="en-AU"/>
              <a:pPr/>
              <a:t>1</a:t>
            </a:fld>
            <a:endParaRPr lang="en-AU"/>
          </a:p>
        </p:txBody>
      </p:sp>
    </p:spTree>
    <p:extLst>
      <p:ext uri="{BB962C8B-B14F-4D97-AF65-F5344CB8AC3E}">
        <p14:creationId xmlns:p14="http://schemas.microsoft.com/office/powerpoint/2010/main" val="39389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en.wikipedia.org/wiki/Progressive_Party_(United_States,_191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osterpresentations.com/free-poster-templates.html" TargetMode="External"/><Relationship Id="rId2" Type="http://schemas.openxmlformats.org/officeDocument/2006/relationships/hyperlink" Target="https://ur.umbc.edu/poster-presentation-exampl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p:nvPr/>
        </p:nvGrpSpPr>
        <p:grpSpPr>
          <a:xfrm>
            <a:off x="-310878" y="-136434"/>
            <a:ext cx="33273046" cy="4836478"/>
            <a:chOff x="0" y="328862"/>
            <a:chExt cx="44364064" cy="7254717"/>
          </a:xfrm>
          <a:solidFill>
            <a:srgbClr val="004F42"/>
          </a:solidFill>
        </p:grpSpPr>
        <p:sp>
          <p:nvSpPr>
            <p:cNvPr id="224" name="Rectangle 223"/>
            <p:cNvSpPr/>
            <p:nvPr/>
          </p:nvSpPr>
          <p:spPr bwMode="auto">
            <a:xfrm>
              <a:off x="0" y="5791200"/>
              <a:ext cx="43891200" cy="457200"/>
            </a:xfrm>
            <a:prstGeom prst="rect">
              <a:avLst/>
            </a:prstGeom>
            <a:grp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a:solidFill>
                  <a:schemeClr val="bg1"/>
                </a:solidFill>
                <a:latin typeface="Arial" panose="020B0604020202020204" pitchFamily="34" charset="0"/>
                <a:ea typeface="Helvetica" charset="0"/>
                <a:cs typeface="Arial" panose="020B0604020202020204" pitchFamily="34" charset="0"/>
              </a:endParaRPr>
            </a:p>
          </p:txBody>
        </p:sp>
        <p:sp>
          <p:nvSpPr>
            <p:cNvPr id="229" name="Rectangle 115"/>
            <p:cNvSpPr>
              <a:spLocks noChangeArrowheads="1"/>
            </p:cNvSpPr>
            <p:nvPr/>
          </p:nvSpPr>
          <p:spPr bwMode="auto">
            <a:xfrm>
              <a:off x="0" y="328862"/>
              <a:ext cx="43891200" cy="5943600"/>
            </a:xfrm>
            <a:prstGeom prst="rect">
              <a:avLst/>
            </a:prstGeom>
            <a:grp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a:solidFill>
                  <a:schemeClr val="bg1"/>
                </a:solidFill>
                <a:latin typeface="Arial" panose="020B0604020202020204" pitchFamily="34" charset="0"/>
                <a:ea typeface="Helvetica" charset="0"/>
                <a:cs typeface="Arial" panose="020B0604020202020204" pitchFamily="34" charset="0"/>
              </a:endParaRPr>
            </a:p>
          </p:txBody>
        </p:sp>
        <p:sp>
          <p:nvSpPr>
            <p:cNvPr id="231" name="Text Box 9"/>
            <p:cNvSpPr txBox="1">
              <a:spLocks noChangeArrowheads="1"/>
            </p:cNvSpPr>
            <p:nvPr/>
          </p:nvSpPr>
          <p:spPr bwMode="auto">
            <a:xfrm>
              <a:off x="5134478" y="712864"/>
              <a:ext cx="33729119" cy="2648636"/>
            </a:xfrm>
            <a:prstGeom prst="rect">
              <a:avLst/>
            </a:prstGeom>
            <a:grpFill/>
            <a:ln w="9525">
              <a:noFill/>
              <a:miter lim="800000"/>
              <a:headEnd/>
              <a:tailEnd/>
            </a:ln>
          </p:spPr>
          <p:txBody>
            <a:bodyPr wrap="square" lIns="285640" tIns="142820" rIns="285640" bIns="142820">
              <a:spAutoFit/>
            </a:bodyPr>
            <a:lstStyle/>
            <a:p>
              <a:pPr marL="0" marR="0" algn="ctr">
                <a:spcBef>
                  <a:spcPts val="0"/>
                </a:spcBef>
                <a:spcAft>
                  <a:spcPts val="0"/>
                </a:spcAft>
              </a:pPr>
              <a:r>
                <a:rPr lang="en-US" sz="4800" b="1" dirty="0">
                  <a:solidFill>
                    <a:srgbClr val="FFFF00"/>
                  </a:solidFill>
                  <a:latin typeface="Arial" panose="020B0604020202020204" pitchFamily="34" charset="0"/>
                  <a:ea typeface="Times New Roman" panose="02020603050405020304" pitchFamily="18" charset="0"/>
                  <a:cs typeface="Arial" panose="020B0604020202020204" pitchFamily="34" charset="0"/>
                </a:rPr>
                <a:t>Federal Lands, Natural Resources, and the President’s Power in Affecting Land Conservation Efforts</a:t>
              </a:r>
              <a:endParaRPr lang="en-US" sz="4800"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2" name="Text Box 8"/>
            <p:cNvSpPr txBox="1">
              <a:spLocks noChangeArrowheads="1"/>
            </p:cNvSpPr>
            <p:nvPr/>
          </p:nvSpPr>
          <p:spPr bwMode="auto">
            <a:xfrm>
              <a:off x="472865" y="3416387"/>
              <a:ext cx="43891199" cy="4167192"/>
            </a:xfrm>
            <a:prstGeom prst="rect">
              <a:avLst/>
            </a:prstGeom>
            <a:grpFill/>
            <a:ln w="9525">
              <a:noFill/>
              <a:miter lim="800000"/>
              <a:headEnd/>
              <a:tailEnd/>
            </a:ln>
          </p:spPr>
          <p:txBody>
            <a:bodyPr lIns="261225" tIns="261225" rIns="261225" bIns="261225"/>
            <a:lstStyle/>
            <a:p>
              <a:pPr marL="0" marR="0" algn="ctr">
                <a:spcBef>
                  <a:spcPts val="0"/>
                </a:spcBef>
                <a:spcAft>
                  <a:spcPts val="0"/>
                </a:spcAft>
              </a:pPr>
              <a:r>
                <a:rPr lang="en-US"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Nathan Michael Summers</a:t>
              </a:r>
            </a:p>
            <a:p>
              <a:pPr marL="0" marR="0" algn="ctr">
                <a:spcBef>
                  <a:spcPts val="0"/>
                </a:spcBef>
                <a:spcAft>
                  <a:spcPts val="0"/>
                </a:spcAft>
              </a:pPr>
              <a:r>
                <a:rPr lang="en-US"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Faculty Advisor:  Professor Shelley Grant,</a:t>
              </a:r>
            </a:p>
            <a:p>
              <a:pPr marL="0" marR="0" algn="ctr">
                <a:spcBef>
                  <a:spcPts val="0"/>
                </a:spcBef>
                <a:spcAft>
                  <a:spcPts val="0"/>
                </a:spcAft>
              </a:pPr>
              <a:r>
                <a:rPr lang="en-US"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Jacksonville University, History Department</a:t>
              </a:r>
            </a:p>
          </p:txBody>
        </p:sp>
      </p:grpSp>
      <p:sp>
        <p:nvSpPr>
          <p:cNvPr id="2" name="TextBox 1"/>
          <p:cNvSpPr txBox="1"/>
          <p:nvPr/>
        </p:nvSpPr>
        <p:spPr>
          <a:xfrm>
            <a:off x="381000" y="4927812"/>
            <a:ext cx="4082313" cy="646331"/>
          </a:xfrm>
          <a:prstGeom prst="rect">
            <a:avLst/>
          </a:prstGeom>
          <a:noFill/>
        </p:spPr>
        <p:txBody>
          <a:bodyPr wrap="squar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Significance</a:t>
            </a:r>
          </a:p>
        </p:txBody>
      </p:sp>
      <p:sp>
        <p:nvSpPr>
          <p:cNvPr id="12" name="TextBox 11"/>
          <p:cNvSpPr txBox="1"/>
          <p:nvPr/>
        </p:nvSpPr>
        <p:spPr>
          <a:xfrm>
            <a:off x="306666" y="10066971"/>
            <a:ext cx="7583035" cy="830997"/>
          </a:xfrm>
          <a:prstGeom prst="rect">
            <a:avLst/>
          </a:prstGeom>
          <a:noFill/>
        </p:spPr>
        <p:txBody>
          <a:bodyPr wrap="squar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The</a:t>
            </a:r>
            <a:r>
              <a:rPr lang="en-US" sz="4800" b="1" dirty="0">
                <a:solidFill>
                  <a:srgbClr val="004F42"/>
                </a:solidFill>
                <a:latin typeface="Arial" panose="020B0604020202020204" pitchFamily="34" charset="0"/>
                <a:ea typeface="Helvetica" charset="0"/>
                <a:cs typeface="Arial" panose="020B0604020202020204" pitchFamily="34" charset="0"/>
              </a:rPr>
              <a:t> </a:t>
            </a:r>
            <a:r>
              <a:rPr lang="en-US" sz="3600" b="1" dirty="0">
                <a:solidFill>
                  <a:srgbClr val="004F42"/>
                </a:solidFill>
                <a:latin typeface="Arial" panose="020B0604020202020204" pitchFamily="34" charset="0"/>
                <a:ea typeface="Helvetica" charset="0"/>
                <a:cs typeface="Arial" panose="020B0604020202020204" pitchFamily="34" charset="0"/>
              </a:rPr>
              <a:t>Wicked</a:t>
            </a:r>
            <a:r>
              <a:rPr lang="en-US" sz="4800" b="1" dirty="0">
                <a:solidFill>
                  <a:srgbClr val="004F42"/>
                </a:solidFill>
                <a:latin typeface="Arial" panose="020B0604020202020204" pitchFamily="34" charset="0"/>
                <a:ea typeface="Helvetica" charset="0"/>
                <a:cs typeface="Arial" panose="020B0604020202020204" pitchFamily="34" charset="0"/>
              </a:rPr>
              <a:t> </a:t>
            </a:r>
            <a:r>
              <a:rPr lang="en-US" sz="3600" b="1" dirty="0">
                <a:solidFill>
                  <a:srgbClr val="004F42"/>
                </a:solidFill>
                <a:latin typeface="Arial" panose="020B0604020202020204" pitchFamily="34" charset="0"/>
                <a:ea typeface="Helvetica" charset="0"/>
                <a:cs typeface="Arial" panose="020B0604020202020204" pitchFamily="34" charset="0"/>
              </a:rPr>
              <a:t>Problem</a:t>
            </a:r>
          </a:p>
        </p:txBody>
      </p:sp>
      <p:sp>
        <p:nvSpPr>
          <p:cNvPr id="18" name="TextBox 17"/>
          <p:cNvSpPr txBox="1"/>
          <p:nvPr/>
        </p:nvSpPr>
        <p:spPr>
          <a:xfrm>
            <a:off x="22804578" y="4850523"/>
            <a:ext cx="2108269" cy="646331"/>
          </a:xfrm>
          <a:prstGeom prst="rect">
            <a:avLst/>
          </a:prstGeom>
          <a:noFill/>
        </p:spPr>
        <p:txBody>
          <a:bodyPr wrap="non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Findings</a:t>
            </a:r>
          </a:p>
        </p:txBody>
      </p:sp>
      <p:sp>
        <p:nvSpPr>
          <p:cNvPr id="24" name="TextBox 23"/>
          <p:cNvSpPr txBox="1"/>
          <p:nvPr/>
        </p:nvSpPr>
        <p:spPr>
          <a:xfrm>
            <a:off x="11616436" y="4959437"/>
            <a:ext cx="9296400" cy="1200329"/>
          </a:xfrm>
          <a:prstGeom prst="rect">
            <a:avLst/>
          </a:prstGeom>
          <a:noFill/>
        </p:spPr>
        <p:txBody>
          <a:bodyPr wrap="squar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The Evolution of Land Conservation in the 20</a:t>
            </a:r>
            <a:r>
              <a:rPr lang="en-US" sz="3600" b="1" baseline="30000" dirty="0">
                <a:solidFill>
                  <a:srgbClr val="004F42"/>
                </a:solidFill>
                <a:latin typeface="Arial" panose="020B0604020202020204" pitchFamily="34" charset="0"/>
                <a:ea typeface="Helvetica" charset="0"/>
                <a:cs typeface="Arial" panose="020B0604020202020204" pitchFamily="34" charset="0"/>
              </a:rPr>
              <a:t>th</a:t>
            </a:r>
            <a:r>
              <a:rPr lang="en-US" sz="3600" b="1" dirty="0">
                <a:solidFill>
                  <a:srgbClr val="004F42"/>
                </a:solidFill>
                <a:latin typeface="Arial" panose="020B0604020202020204" pitchFamily="34" charset="0"/>
                <a:ea typeface="Helvetica" charset="0"/>
                <a:cs typeface="Arial" panose="020B0604020202020204" pitchFamily="34" charset="0"/>
              </a:rPr>
              <a:t> Century</a:t>
            </a:r>
          </a:p>
        </p:txBody>
      </p:sp>
      <p:pic>
        <p:nvPicPr>
          <p:cNvPr id="4" name="Picture 3"/>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42" name="Line 508"/>
          <p:cNvSpPr>
            <a:spLocks noChangeShapeType="1"/>
          </p:cNvSpPr>
          <p:nvPr/>
        </p:nvSpPr>
        <p:spPr bwMode="auto">
          <a:xfrm>
            <a:off x="15511824" y="93583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706"/>
          <p:cNvSpPr txBox="1">
            <a:spLocks noChangeArrowheads="1"/>
          </p:cNvSpPr>
          <p:nvPr/>
        </p:nvSpPr>
        <p:spPr bwMode="auto">
          <a:xfrm>
            <a:off x="279405" y="10810130"/>
            <a:ext cx="6598807"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n-US" altLang="en-US" sz="3200" dirty="0"/>
              <a:t>The Trump Administration in 2017 proposed the largest rollback of federal land status in American history. While the issue is still being debated, the problem is clear. Can the President remove federal land that was previously created? If the answer is yes, then land conservation efforts won’t have any recourse if a future President decides to side with extractive industries.</a:t>
            </a:r>
            <a:r>
              <a:rPr lang="en-US" altLang="en-US" sz="2400" dirty="0"/>
              <a:t>. </a:t>
            </a:r>
          </a:p>
          <a:p>
            <a:pPr algn="just" eaLnBrk="1" hangingPunct="1">
              <a:spcBef>
                <a:spcPct val="0"/>
              </a:spcBef>
              <a:buFontTx/>
              <a:buNone/>
            </a:pPr>
            <a:r>
              <a:rPr lang="en-US" altLang="en-US" sz="3200" dirty="0"/>
              <a:t>. </a:t>
            </a:r>
            <a:r>
              <a:rPr lang="en-US" sz="1800" dirty="0">
                <a:effectLst/>
                <a:latin typeface="Times New Roman" panose="02020603050405020304" pitchFamily="18" charset="0"/>
                <a:ea typeface="Calibri" panose="020F0502020204030204" pitchFamily="34" charset="0"/>
              </a:rPr>
              <a:t>. </a:t>
            </a:r>
            <a:endParaRPr lang="en-US" altLang="en-US" sz="3200" dirty="0"/>
          </a:p>
        </p:txBody>
      </p:sp>
      <p:sp>
        <p:nvSpPr>
          <p:cNvPr id="45" name="Text Box 709"/>
          <p:cNvSpPr txBox="1">
            <a:spLocks noChangeArrowheads="1"/>
          </p:cNvSpPr>
          <p:nvPr/>
        </p:nvSpPr>
        <p:spPr bwMode="auto">
          <a:xfrm>
            <a:off x="11616436" y="5544637"/>
            <a:ext cx="10591492" cy="128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0"/>
              </a:spcBef>
              <a:buFont typeface="Arial" panose="020B0604020202020204" pitchFamily="34" charset="0"/>
              <a:buChar char="•"/>
            </a:pPr>
            <a:endParaRPr lang="en-US" altLang="en-US" sz="3200" b="0" dirty="0"/>
          </a:p>
          <a:p>
            <a:pPr marL="457200" indent="-457200" eaLnBrk="1" hangingPunct="1">
              <a:spcBef>
                <a:spcPct val="0"/>
              </a:spcBef>
            </a:pPr>
            <a:r>
              <a:rPr lang="en-US" altLang="en-US" sz="3200" b="1" dirty="0"/>
              <a:t>March 3, 1849- </a:t>
            </a:r>
            <a:r>
              <a:rPr lang="en-US" altLang="en-US" sz="3200" dirty="0"/>
              <a:t>Congress passed 9 Stat 395, creating the Department of the Interior for the management of all U.S. Territories, federal lands, and natural resources. (Act of 1849, 9 Stat. 395)</a:t>
            </a:r>
          </a:p>
          <a:p>
            <a:pPr marL="457200" indent="-457200" eaLnBrk="1" hangingPunct="1">
              <a:spcBef>
                <a:spcPct val="0"/>
              </a:spcBef>
              <a:buFont typeface="Arial" panose="020B0604020202020204" pitchFamily="34" charset="0"/>
              <a:buChar char="•"/>
            </a:pPr>
            <a:r>
              <a:rPr lang="en-US" altLang="en-US" sz="3200" b="1" dirty="0"/>
              <a:t>1906- </a:t>
            </a:r>
            <a:r>
              <a:rPr lang="en-US" altLang="en-US" sz="3200" dirty="0"/>
              <a:t>The Antiquities Act was passed, giving the Executive Branch more responsibility over creating and managing federal lands. Act put all submerged lands lying seaward of state coastal waters under U.S. jurisdiction and authorized mineral exploration in those regions. (Act of 1906, 34 Stat. 225)</a:t>
            </a:r>
          </a:p>
          <a:p>
            <a:pPr marL="457200" indent="-457200" eaLnBrk="1" hangingPunct="1">
              <a:spcBef>
                <a:spcPct val="0"/>
              </a:spcBef>
              <a:buFont typeface="Arial" panose="020B0604020202020204" pitchFamily="34" charset="0"/>
              <a:buChar char="•"/>
            </a:pPr>
            <a:r>
              <a:rPr lang="en-US" altLang="en-US" sz="3200" b="1" dirty="0"/>
              <a:t>1920- </a:t>
            </a:r>
            <a:r>
              <a:rPr lang="en-US" altLang="en-US" sz="3200" dirty="0"/>
              <a:t>The Mineral Leasing Act allowed for the creation of a leasing system for oil and gas contractors to produce fossil fuels off of federal land. (Act of 1920, 41 Stat. 437)</a:t>
            </a:r>
          </a:p>
          <a:p>
            <a:pPr marL="457200" indent="-457200" eaLnBrk="1" hangingPunct="1">
              <a:spcBef>
                <a:spcPct val="0"/>
              </a:spcBef>
              <a:buFont typeface="Arial" panose="020B0604020202020204" pitchFamily="34" charset="0"/>
              <a:buChar char="•"/>
            </a:pPr>
            <a:r>
              <a:rPr lang="en-US" altLang="en-US" sz="3200" b="1" dirty="0"/>
              <a:t>1953-</a:t>
            </a:r>
            <a:r>
              <a:rPr lang="en-US" altLang="en-US" sz="3200" dirty="0"/>
              <a:t> The Outer Continental Shelf Lands Act put all submerged lands lying seaward of state coastal waters under U.S. jurisdiction and authorized mineral exploration in those regions. (</a:t>
            </a:r>
            <a:r>
              <a:rPr lang="en-US" altLang="en-US" sz="3200" dirty="0" err="1"/>
              <a:t>boem.gov</a:t>
            </a:r>
            <a:r>
              <a:rPr lang="en-US" altLang="en-US" sz="3200" dirty="0"/>
              <a:t>)</a:t>
            </a:r>
          </a:p>
          <a:p>
            <a:pPr marL="457200" indent="-457200" eaLnBrk="1" hangingPunct="1">
              <a:spcBef>
                <a:spcPct val="0"/>
              </a:spcBef>
              <a:buFont typeface="Arial" panose="020B0604020202020204" pitchFamily="34" charset="0"/>
              <a:buChar char="•"/>
            </a:pPr>
            <a:r>
              <a:rPr lang="en-US" altLang="en-US" sz="3200" b="1" dirty="0"/>
              <a:t>2017- </a:t>
            </a:r>
            <a:r>
              <a:rPr lang="en-US" altLang="en-US" sz="3200" dirty="0"/>
              <a:t>The Trump Administration cut 1.9 million acres of federal land in Utah, raising the debate of the President’s power over creating and destroying federal land status (Britton-Prudy, 2018)</a:t>
            </a:r>
            <a:endParaRPr lang="en-US" altLang="en-US" sz="3200" b="1" dirty="0"/>
          </a:p>
          <a:p>
            <a:pPr marL="457200" indent="-457200" eaLnBrk="1" hangingPunct="1">
              <a:spcBef>
                <a:spcPct val="0"/>
              </a:spcBef>
              <a:buFont typeface="Arial" panose="020B0604020202020204" pitchFamily="34" charset="0"/>
              <a:buChar char="•"/>
            </a:pPr>
            <a:endParaRPr lang="en-US" altLang="en-US" sz="3200" b="1" dirty="0"/>
          </a:p>
          <a:p>
            <a:pPr marL="457200" indent="-457200" eaLnBrk="1" hangingPunct="1">
              <a:spcBef>
                <a:spcPct val="0"/>
              </a:spcBef>
              <a:buFont typeface="Arial" panose="020B0604020202020204" pitchFamily="34" charset="0"/>
              <a:buChar char="•"/>
            </a:pPr>
            <a:endParaRPr lang="en-US" altLang="en-US" sz="3200" dirty="0"/>
          </a:p>
          <a:p>
            <a:pPr eaLnBrk="1" hangingPunct="1">
              <a:spcBef>
                <a:spcPct val="0"/>
              </a:spcBef>
              <a:buNone/>
            </a:pPr>
            <a:endParaRPr lang="en-US" altLang="en-US" sz="3200" b="1" dirty="0"/>
          </a:p>
        </p:txBody>
      </p:sp>
      <p:sp>
        <p:nvSpPr>
          <p:cNvPr id="46" name="Text Box 1038"/>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48" name="Text Box 1039"/>
          <p:cNvSpPr txBox="1">
            <a:spLocks noChangeArrowheads="1"/>
          </p:cNvSpPr>
          <p:nvPr/>
        </p:nvSpPr>
        <p:spPr bwMode="auto">
          <a:xfrm>
            <a:off x="381000" y="25146000"/>
            <a:ext cx="4612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200" b="0"/>
          </a:p>
          <a:p>
            <a:pPr eaLnBrk="1" hangingPunct="1">
              <a:spcBef>
                <a:spcPct val="0"/>
              </a:spcBef>
              <a:buFontTx/>
              <a:buNone/>
            </a:pPr>
            <a:endParaRPr lang="en-US" altLang="en-US" sz="3200"/>
          </a:p>
        </p:txBody>
      </p:sp>
      <p:sp>
        <p:nvSpPr>
          <p:cNvPr id="49" name="Text Box 1045"/>
          <p:cNvSpPr txBox="1">
            <a:spLocks noChangeArrowheads="1"/>
          </p:cNvSpPr>
          <p:nvPr/>
        </p:nvSpPr>
        <p:spPr bwMode="auto">
          <a:xfrm>
            <a:off x="279405" y="18784427"/>
            <a:ext cx="68928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t>Gave the President the authority to establish national monuments on existing federal land. Presidents have used this Act almost 300 times to set aside new federal lands for protection (</a:t>
            </a:r>
            <a:r>
              <a:rPr lang="en-US" altLang="en-US" sz="3200" dirty="0" err="1"/>
              <a:t>nps.gov</a:t>
            </a:r>
            <a:r>
              <a:rPr lang="en-US" altLang="en-US" sz="3200" dirty="0"/>
              <a:t>).</a:t>
            </a:r>
          </a:p>
        </p:txBody>
      </p:sp>
      <p:sp>
        <p:nvSpPr>
          <p:cNvPr id="51" name="Rectangle 1049"/>
          <p:cNvSpPr>
            <a:spLocks noChangeArrowheads="1"/>
          </p:cNvSpPr>
          <p:nvPr/>
        </p:nvSpPr>
        <p:spPr bwMode="auto">
          <a:xfrm>
            <a:off x="6096000" y="13639799"/>
            <a:ext cx="22334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52" name="Rectangle 1050"/>
          <p:cNvSpPr>
            <a:spLocks noChangeArrowheads="1"/>
          </p:cNvSpPr>
          <p:nvPr/>
        </p:nvSpPr>
        <p:spPr bwMode="auto">
          <a:xfrm>
            <a:off x="11388964" y="17421285"/>
            <a:ext cx="1125225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ea typeface="Batang" panose="02030600000101010101" pitchFamily="18" charset="-127"/>
              </a:rPr>
              <a:t>The Department of the Interior has the power to offer leasing of federal land for mining and drilling. However, these actions lead to air pollution, destruction of ecosystems, and the potential for oil spills (Loris, 2021). Since the President’s role in protecting federal land has increased over time, the possibility for the President to ignore the desire for conservation in favor of allowing companies to strip the environment for resources is strong enough to be a cause for concern. </a:t>
            </a:r>
          </a:p>
        </p:txBody>
      </p:sp>
      <p:sp>
        <p:nvSpPr>
          <p:cNvPr id="79" name="TextBox 78"/>
          <p:cNvSpPr txBox="1"/>
          <p:nvPr/>
        </p:nvSpPr>
        <p:spPr>
          <a:xfrm>
            <a:off x="22936200" y="20085903"/>
            <a:ext cx="184731" cy="830997"/>
          </a:xfrm>
          <a:prstGeom prst="rect">
            <a:avLst/>
          </a:prstGeom>
          <a:noFill/>
        </p:spPr>
        <p:txBody>
          <a:bodyPr wrap="none" rtlCol="0">
            <a:spAutoFit/>
          </a:bodyPr>
          <a:lstStyle/>
          <a:p>
            <a:endParaRPr lang="en-US" sz="4800" b="1" dirty="0">
              <a:solidFill>
                <a:srgbClr val="004F42"/>
              </a:solidFill>
              <a:latin typeface="Helvetica" charset="0"/>
              <a:ea typeface="Helvetica" charset="0"/>
              <a:cs typeface="Helvetica" charset="0"/>
            </a:endParaRPr>
          </a:p>
        </p:txBody>
      </p:sp>
      <p:sp>
        <p:nvSpPr>
          <p:cNvPr id="54" name="Text Box 706"/>
          <p:cNvSpPr txBox="1">
            <a:spLocks noChangeArrowheads="1"/>
          </p:cNvSpPr>
          <p:nvPr/>
        </p:nvSpPr>
        <p:spPr bwMode="auto">
          <a:xfrm>
            <a:off x="228600" y="5533102"/>
            <a:ext cx="1053721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t>Land conservation has been a priority in the United States since the start of the 20</a:t>
            </a:r>
            <a:r>
              <a:rPr lang="en-US" altLang="en-US" sz="3200" baseline="30000" dirty="0"/>
              <a:t>th</a:t>
            </a:r>
            <a:r>
              <a:rPr lang="en-US" altLang="en-US" sz="3200" dirty="0"/>
              <a:t> century. However, the increase of federal lands has also been met with a push from drilling/mining companies who wish to use federal lands for their resources. Land conservation will become harder if the President chooses to loosen up protection of federal lands in favor of economic interests.</a:t>
            </a:r>
            <a:r>
              <a:rPr lang="en-US" altLang="en-US" sz="3200" b="1" dirty="0"/>
              <a:t> </a:t>
            </a:r>
          </a:p>
        </p:txBody>
      </p:sp>
      <p:sp>
        <p:nvSpPr>
          <p:cNvPr id="55" name="TextBox 54"/>
          <p:cNvSpPr txBox="1"/>
          <p:nvPr/>
        </p:nvSpPr>
        <p:spPr>
          <a:xfrm>
            <a:off x="306666" y="17652759"/>
            <a:ext cx="4572000" cy="1200329"/>
          </a:xfrm>
          <a:prstGeom prst="rect">
            <a:avLst/>
          </a:prstGeom>
          <a:noFill/>
        </p:spPr>
        <p:txBody>
          <a:bodyPr wrap="squar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The Antiquities</a:t>
            </a:r>
          </a:p>
          <a:p>
            <a:r>
              <a:rPr lang="en-US" sz="3600" b="1" dirty="0">
                <a:solidFill>
                  <a:srgbClr val="004F42"/>
                </a:solidFill>
                <a:latin typeface="Arial" panose="020B0604020202020204" pitchFamily="34" charset="0"/>
                <a:ea typeface="Helvetica" charset="0"/>
                <a:cs typeface="Arial" panose="020B0604020202020204" pitchFamily="34" charset="0"/>
              </a:rPr>
              <a:t>Act of 1906</a:t>
            </a:r>
          </a:p>
        </p:txBody>
      </p:sp>
      <p:sp>
        <p:nvSpPr>
          <p:cNvPr id="59" name="TextBox 58"/>
          <p:cNvSpPr txBox="1"/>
          <p:nvPr/>
        </p:nvSpPr>
        <p:spPr>
          <a:xfrm>
            <a:off x="22871174" y="13978035"/>
            <a:ext cx="4365298" cy="646331"/>
          </a:xfrm>
          <a:prstGeom prst="rect">
            <a:avLst/>
          </a:prstGeom>
          <a:noFill/>
        </p:spPr>
        <p:txBody>
          <a:bodyPr wrap="none" rtlCol="0">
            <a:spAutoFit/>
          </a:bodyPr>
          <a:lstStyle/>
          <a:p>
            <a:r>
              <a:rPr lang="en-US" sz="3600" b="1" dirty="0">
                <a:solidFill>
                  <a:srgbClr val="004F42"/>
                </a:solidFill>
                <a:latin typeface="Helvetica" charset="0"/>
                <a:ea typeface="Helvetica" charset="0"/>
                <a:cs typeface="Helvetica" charset="0"/>
              </a:rPr>
              <a:t>Potential Solutions</a:t>
            </a:r>
          </a:p>
        </p:txBody>
      </p:sp>
      <p:sp>
        <p:nvSpPr>
          <p:cNvPr id="80" name="TextBox 79"/>
          <p:cNvSpPr txBox="1"/>
          <p:nvPr/>
        </p:nvSpPr>
        <p:spPr>
          <a:xfrm>
            <a:off x="22984850" y="18280469"/>
            <a:ext cx="3455806" cy="646331"/>
          </a:xfrm>
          <a:prstGeom prst="rect">
            <a:avLst/>
          </a:prstGeom>
          <a:noFill/>
        </p:spPr>
        <p:txBody>
          <a:bodyPr wrap="square" rtlCol="0">
            <a:spAutoFit/>
          </a:bodyPr>
          <a:lstStyle/>
          <a:p>
            <a:r>
              <a:rPr lang="en-US" sz="3600" b="1" dirty="0">
                <a:solidFill>
                  <a:srgbClr val="004F42"/>
                </a:solidFill>
                <a:latin typeface="Helvetica" charset="0"/>
                <a:ea typeface="Helvetica" charset="0"/>
                <a:cs typeface="Helvetica" charset="0"/>
              </a:rPr>
              <a:t>References</a:t>
            </a:r>
          </a:p>
        </p:txBody>
      </p:sp>
      <p:sp>
        <p:nvSpPr>
          <p:cNvPr id="82" name="Text Box 2070"/>
          <p:cNvSpPr txBox="1">
            <a:spLocks noChangeArrowheads="1"/>
          </p:cNvSpPr>
          <p:nvPr/>
        </p:nvSpPr>
        <p:spPr bwMode="auto">
          <a:xfrm>
            <a:off x="23120931" y="14519997"/>
            <a:ext cx="927713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algn="just" eaLnBrk="1" hangingPunct="1">
              <a:spcBef>
                <a:spcPct val="0"/>
              </a:spcBef>
            </a:pPr>
            <a:r>
              <a:rPr lang="en-US" altLang="en-US" sz="3200" dirty="0"/>
              <a:t>Moving away from fossil fuels and gases towards renewable energy</a:t>
            </a:r>
          </a:p>
          <a:p>
            <a:pPr eaLnBrk="1" hangingPunct="1">
              <a:spcBef>
                <a:spcPct val="0"/>
              </a:spcBef>
            </a:pPr>
            <a:r>
              <a:rPr lang="en-US" altLang="en-US" sz="3200" dirty="0"/>
              <a:t>A shift towards allowing land reductions to be carried out by state representatives in Congress rather than the President, who can use the Antiquities Act to avoid Environmental impact reports (Vincent, 2024).</a:t>
            </a:r>
          </a:p>
          <a:p>
            <a:pPr algn="just" eaLnBrk="1" hangingPunct="1">
              <a:spcBef>
                <a:spcPct val="0"/>
              </a:spcBef>
            </a:pPr>
            <a:endParaRPr lang="en-US" altLang="en-US" sz="3200" b="1" dirty="0"/>
          </a:p>
        </p:txBody>
      </p:sp>
      <p:sp>
        <p:nvSpPr>
          <p:cNvPr id="83" name="TextBox 82"/>
          <p:cNvSpPr txBox="1"/>
          <p:nvPr/>
        </p:nvSpPr>
        <p:spPr>
          <a:xfrm>
            <a:off x="11673744" y="16789385"/>
            <a:ext cx="8575235" cy="646331"/>
          </a:xfrm>
          <a:prstGeom prst="rect">
            <a:avLst/>
          </a:prstGeom>
          <a:noFill/>
        </p:spPr>
        <p:txBody>
          <a:bodyPr wrap="square" rtlCol="0">
            <a:spAutoFit/>
          </a:bodyPr>
          <a:lstStyle/>
          <a:p>
            <a:r>
              <a:rPr lang="en-US" sz="3600" b="1" dirty="0">
                <a:solidFill>
                  <a:srgbClr val="004F42"/>
                </a:solidFill>
                <a:latin typeface="Arial" panose="020B0604020202020204" pitchFamily="34" charset="0"/>
                <a:ea typeface="Helvetica" charset="0"/>
                <a:cs typeface="Arial" panose="020B0604020202020204" pitchFamily="34" charset="0"/>
              </a:rPr>
              <a:t>Mining and Drilling on Federal Lands</a:t>
            </a:r>
          </a:p>
        </p:txBody>
      </p:sp>
      <p:sp>
        <p:nvSpPr>
          <p:cNvPr id="84" name="Text Box 2070"/>
          <p:cNvSpPr txBox="1">
            <a:spLocks noChangeArrowheads="1"/>
          </p:cNvSpPr>
          <p:nvPr/>
        </p:nvSpPr>
        <p:spPr bwMode="auto">
          <a:xfrm>
            <a:off x="22864346" y="18822717"/>
            <a:ext cx="10054053"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0"/>
              </a:spcBef>
              <a:buNone/>
            </a:pPr>
            <a:r>
              <a:rPr lang="en-US" altLang="en-US" sz="1800" dirty="0"/>
              <a:t>U.S. Congress. </a:t>
            </a:r>
            <a:r>
              <a:rPr lang="en-US" altLang="en-US" sz="1800" i="1" dirty="0"/>
              <a:t>Antiquities Act. </a:t>
            </a:r>
            <a:r>
              <a:rPr lang="en-US" altLang="en-US" sz="1800" dirty="0"/>
              <a:t>1906. 34 Stat. 225</a:t>
            </a:r>
          </a:p>
          <a:p>
            <a:pPr marL="0" indent="0" algn="just" eaLnBrk="1" hangingPunct="1">
              <a:spcBef>
                <a:spcPct val="0"/>
              </a:spcBef>
              <a:buNone/>
            </a:pPr>
            <a:r>
              <a:rPr lang="en-US" altLang="en-US" sz="1800" dirty="0"/>
              <a:t>U.S. Congress. </a:t>
            </a:r>
            <a:r>
              <a:rPr lang="en-US" altLang="en-US" sz="1800" i="1" dirty="0"/>
              <a:t>Statutes at Large. </a:t>
            </a:r>
            <a:r>
              <a:rPr lang="en-US" altLang="en-US" sz="1800" dirty="0"/>
              <a:t>1849. 9 Stat 395 </a:t>
            </a:r>
          </a:p>
          <a:p>
            <a:pPr marL="0" indent="0" algn="just" eaLnBrk="1" hangingPunct="1">
              <a:spcBef>
                <a:spcPct val="0"/>
              </a:spcBef>
              <a:buNone/>
            </a:pPr>
            <a:r>
              <a:rPr lang="en-US" altLang="en-US" sz="1800" dirty="0"/>
              <a:t>U.S. Congress, </a:t>
            </a:r>
            <a:r>
              <a:rPr lang="en-US" altLang="en-US" sz="1800" i="1" dirty="0"/>
              <a:t>Mineral  Leasing Act</a:t>
            </a:r>
            <a:r>
              <a:rPr lang="en-US" altLang="en-US" sz="1800" dirty="0"/>
              <a:t>. 1920. 41 Stat. 437</a:t>
            </a:r>
          </a:p>
          <a:p>
            <a:pPr marL="0" indent="0" algn="just" eaLnBrk="1" hangingPunct="1">
              <a:spcBef>
                <a:spcPct val="0"/>
              </a:spcBef>
              <a:buNone/>
            </a:pPr>
            <a:r>
              <a:rPr lang="en-US" altLang="en-US" sz="1800" dirty="0"/>
              <a:t>Vincent, Carol. </a:t>
            </a:r>
            <a:r>
              <a:rPr lang="en-US" altLang="en-US" sz="1800" i="1" dirty="0"/>
              <a:t>National Monuments and the Antiquities Act</a:t>
            </a:r>
            <a:r>
              <a:rPr lang="en-US" altLang="en-US" sz="1800" dirty="0"/>
              <a:t>. May 10, 2024.  Report 41330 from the Congressional Research Service.</a:t>
            </a:r>
          </a:p>
          <a:p>
            <a:pPr marL="0" indent="0" algn="just" eaLnBrk="1" hangingPunct="1">
              <a:spcBef>
                <a:spcPct val="0"/>
              </a:spcBef>
              <a:buNone/>
            </a:pPr>
            <a:r>
              <a:rPr lang="en-US" altLang="en-US" sz="1800" dirty="0"/>
              <a:t>Loris, Nick. 2021. </a:t>
            </a:r>
            <a:r>
              <a:rPr lang="en-US" altLang="en-US" sz="1800" i="1" dirty="0"/>
              <a:t>What More Public Lands Leasing Means for Achieving U.S. Climate Targets. </a:t>
            </a:r>
            <a:r>
              <a:rPr lang="en-US" altLang="en-US" sz="1800" dirty="0"/>
              <a:t>Written testimony from C3 Solutions</a:t>
            </a:r>
          </a:p>
          <a:p>
            <a:pPr marL="0" indent="0" algn="just" eaLnBrk="1" hangingPunct="1">
              <a:spcBef>
                <a:spcPct val="0"/>
              </a:spcBef>
              <a:buNone/>
            </a:pPr>
            <a:r>
              <a:rPr lang="en-US" altLang="en-US" sz="1800" i="1" dirty="0"/>
              <a:t>Antiquities Act of 1906. </a:t>
            </a:r>
            <a:r>
              <a:rPr lang="en-US" altLang="en-US" sz="1800" dirty="0"/>
              <a:t>National Park Service web. Last updated on February 10, 2025.</a:t>
            </a:r>
          </a:p>
          <a:p>
            <a:pPr marL="0" indent="0" algn="just" eaLnBrk="1" hangingPunct="1">
              <a:spcBef>
                <a:spcPct val="0"/>
              </a:spcBef>
              <a:buNone/>
            </a:pPr>
            <a:r>
              <a:rPr lang="en-US" sz="1800" kern="100" dirty="0">
                <a:effectLst/>
                <a:ea typeface="Calibri" panose="020F0502020204030204" pitchFamily="34" charset="0"/>
              </a:rPr>
              <a:t>Britton-Prudy, Jedediah. 2018. </a:t>
            </a:r>
            <a:r>
              <a:rPr lang="en-US" sz="1800" i="1" kern="100" dirty="0">
                <a:effectLst/>
                <a:ea typeface="Calibri" panose="020F0502020204030204" pitchFamily="34" charset="0"/>
              </a:rPr>
              <a:t>Whose Lands? Which Public? The Shape of Public-Lands Law and Trump’s National Monument Proclamations. </a:t>
            </a:r>
            <a:r>
              <a:rPr lang="en-US" sz="1800" kern="100" dirty="0">
                <a:effectLst/>
                <a:ea typeface="Calibri" panose="020F0502020204030204" pitchFamily="34" charset="0"/>
              </a:rPr>
              <a:t>Vol 45:921 published in Ecology Law Quarterly</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eaLnBrk="1" hangingPunct="1">
              <a:spcBef>
                <a:spcPct val="0"/>
              </a:spcBef>
              <a:buNone/>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OCS Lands Act History.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Official</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Department of the Interior We</a:t>
            </a:r>
            <a:r>
              <a:rPr lang="en-US" sz="1800" kern="100" dirty="0">
                <a:latin typeface="Times New Roman" panose="02020603050405020304" pitchFamily="18" charset="0"/>
                <a:ea typeface="Calibri" panose="020F0502020204030204" pitchFamily="34" charset="0"/>
                <a:cs typeface="Times New Roman" panose="02020603050405020304" pitchFamily="18" charset="0"/>
              </a:rPr>
              <a:t>b. </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eaLnBrk="1" hangingPunct="1">
              <a:spcBef>
                <a:spcPct val="0"/>
              </a:spcBef>
              <a:buNone/>
            </a:pPr>
            <a:r>
              <a:rPr lang="en-US" altLang="en-US" sz="1800" dirty="0"/>
              <a:t> </a:t>
            </a:r>
          </a:p>
          <a:p>
            <a:pPr marL="0" indent="0" algn="just" eaLnBrk="1" hangingPunct="1">
              <a:spcBef>
                <a:spcPct val="0"/>
              </a:spcBef>
              <a:buNone/>
            </a:pPr>
            <a:endParaRPr lang="en-US" altLang="en-US" sz="2400" dirty="0"/>
          </a:p>
          <a:p>
            <a:pPr algn="just" eaLnBrk="1" hangingPunct="1">
              <a:spcBef>
                <a:spcPct val="0"/>
              </a:spcBef>
            </a:pPr>
            <a:endParaRPr lang="en-US" altLang="en-US" sz="2800" dirty="0"/>
          </a:p>
          <a:p>
            <a:pPr algn="just" eaLnBrk="1" hangingPunct="1">
              <a:spcBef>
                <a:spcPct val="0"/>
              </a:spcBef>
            </a:pPr>
            <a:endParaRPr lang="en-US" altLang="en-US" sz="2800" dirty="0"/>
          </a:p>
          <a:p>
            <a:pPr algn="just" eaLnBrk="1" hangingPunct="1">
              <a:spcBef>
                <a:spcPct val="0"/>
              </a:spcBef>
            </a:pPr>
            <a:endParaRPr lang="en-US" altLang="en-US" sz="2800" dirty="0"/>
          </a:p>
          <a:p>
            <a:pPr algn="just" eaLnBrk="1" hangingPunct="1">
              <a:spcBef>
                <a:spcPct val="0"/>
              </a:spcBef>
            </a:pPr>
            <a:endParaRPr lang="en-US" altLang="en-US" sz="3600" dirty="0"/>
          </a:p>
          <a:p>
            <a:pPr algn="just" eaLnBrk="1" hangingPunct="1">
              <a:spcBef>
                <a:spcPct val="0"/>
              </a:spcBef>
            </a:pPr>
            <a:endParaRPr lang="en-US" altLang="en-US" sz="3600" b="1" dirty="0"/>
          </a:p>
          <a:p>
            <a:pPr algn="just" eaLnBrk="1" hangingPunct="1">
              <a:spcBef>
                <a:spcPct val="0"/>
              </a:spcBef>
            </a:pPr>
            <a:endParaRPr lang="en-US" altLang="en-US" sz="3600" b="1" dirty="0"/>
          </a:p>
          <a:p>
            <a:pPr algn="just" eaLnBrk="1" hangingPunct="1">
              <a:spcBef>
                <a:spcPct val="0"/>
              </a:spcBef>
            </a:pPr>
            <a:endParaRPr lang="en-US" altLang="en-US" sz="3600" b="1" dirty="0"/>
          </a:p>
        </p:txBody>
      </p:sp>
      <p:pic>
        <p:nvPicPr>
          <p:cNvPr id="33" name="Picture 32">
            <a:extLst>
              <a:ext uri="{FF2B5EF4-FFF2-40B4-BE49-F238E27FC236}">
                <a16:creationId xmlns:a16="http://schemas.microsoft.com/office/drawing/2014/main" id="{F9F82443-A0A1-45F0-A607-B7256F937C95}"/>
              </a:ext>
            </a:extLst>
          </p:cNvPr>
          <p:cNvPicPr>
            <a:picLocks noChangeAspect="1"/>
          </p:cNvPicPr>
          <p:nvPr/>
        </p:nvPicPr>
        <p:blipFill>
          <a:blip r:embed="rId3"/>
          <a:stretch>
            <a:fillRect/>
          </a:stretch>
        </p:blipFill>
        <p:spPr>
          <a:xfrm>
            <a:off x="307473" y="228600"/>
            <a:ext cx="3181034" cy="2995427"/>
          </a:xfrm>
          <a:prstGeom prst="rect">
            <a:avLst/>
          </a:prstGeom>
        </p:spPr>
      </p:pic>
      <p:sp>
        <p:nvSpPr>
          <p:cNvPr id="34" name="Rectangle 33">
            <a:extLst>
              <a:ext uri="{FF2B5EF4-FFF2-40B4-BE49-F238E27FC236}">
                <a16:creationId xmlns:a16="http://schemas.microsoft.com/office/drawing/2014/main" id="{09CD6EFD-087F-4556-8825-A767428DB721}"/>
              </a:ext>
            </a:extLst>
          </p:cNvPr>
          <p:cNvSpPr/>
          <p:nvPr/>
        </p:nvSpPr>
        <p:spPr bwMode="auto">
          <a:xfrm>
            <a:off x="-25775" y="17612618"/>
            <a:ext cx="11394339" cy="4332982"/>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5" name="Rectangle 34">
            <a:extLst>
              <a:ext uri="{FF2B5EF4-FFF2-40B4-BE49-F238E27FC236}">
                <a16:creationId xmlns:a16="http://schemas.microsoft.com/office/drawing/2014/main" id="{5DF1BC99-AB0F-400A-8B6C-225B6E8517DF}"/>
              </a:ext>
            </a:extLst>
          </p:cNvPr>
          <p:cNvSpPr/>
          <p:nvPr/>
        </p:nvSpPr>
        <p:spPr bwMode="auto">
          <a:xfrm>
            <a:off x="28319" y="10201021"/>
            <a:ext cx="11394339" cy="748041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8" name="Rectangle 37">
            <a:extLst>
              <a:ext uri="{FF2B5EF4-FFF2-40B4-BE49-F238E27FC236}">
                <a16:creationId xmlns:a16="http://schemas.microsoft.com/office/drawing/2014/main" id="{7BDA55CC-11E1-4E27-8F70-BA4F61FBBBAE}"/>
              </a:ext>
            </a:extLst>
          </p:cNvPr>
          <p:cNvSpPr/>
          <p:nvPr/>
        </p:nvSpPr>
        <p:spPr bwMode="auto">
          <a:xfrm>
            <a:off x="28320" y="4736349"/>
            <a:ext cx="11360644" cy="5464673"/>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9" name="Rectangle 38">
            <a:extLst>
              <a:ext uri="{FF2B5EF4-FFF2-40B4-BE49-F238E27FC236}">
                <a16:creationId xmlns:a16="http://schemas.microsoft.com/office/drawing/2014/main" id="{FA0608FF-20E0-4F36-A68D-C9DBEFCF7BC3}"/>
              </a:ext>
            </a:extLst>
          </p:cNvPr>
          <p:cNvSpPr/>
          <p:nvPr/>
        </p:nvSpPr>
        <p:spPr bwMode="auto">
          <a:xfrm>
            <a:off x="11422658" y="4721856"/>
            <a:ext cx="11305609" cy="12067527"/>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0" name="Rectangle 39">
            <a:extLst>
              <a:ext uri="{FF2B5EF4-FFF2-40B4-BE49-F238E27FC236}">
                <a16:creationId xmlns:a16="http://schemas.microsoft.com/office/drawing/2014/main" id="{D2A43025-5875-4642-98EF-27B9E52750C9}"/>
              </a:ext>
            </a:extLst>
          </p:cNvPr>
          <p:cNvSpPr/>
          <p:nvPr/>
        </p:nvSpPr>
        <p:spPr bwMode="auto">
          <a:xfrm>
            <a:off x="11407510" y="16761291"/>
            <a:ext cx="11320757" cy="5088800"/>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1" name="Rectangle 40">
            <a:extLst>
              <a:ext uri="{FF2B5EF4-FFF2-40B4-BE49-F238E27FC236}">
                <a16:creationId xmlns:a16="http://schemas.microsoft.com/office/drawing/2014/main" id="{A879602B-7D66-4AB6-B095-CC74D02B8C28}"/>
              </a:ext>
            </a:extLst>
          </p:cNvPr>
          <p:cNvSpPr/>
          <p:nvPr/>
        </p:nvSpPr>
        <p:spPr bwMode="auto">
          <a:xfrm>
            <a:off x="22728267" y="4684054"/>
            <a:ext cx="10190133" cy="9146379"/>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3" name="Rectangle 42">
            <a:extLst>
              <a:ext uri="{FF2B5EF4-FFF2-40B4-BE49-F238E27FC236}">
                <a16:creationId xmlns:a16="http://schemas.microsoft.com/office/drawing/2014/main" id="{D8474C3F-620E-4225-8C29-41E41027FBAD}"/>
              </a:ext>
            </a:extLst>
          </p:cNvPr>
          <p:cNvSpPr/>
          <p:nvPr/>
        </p:nvSpPr>
        <p:spPr bwMode="auto">
          <a:xfrm>
            <a:off x="22782443" y="13856315"/>
            <a:ext cx="10190133" cy="4356497"/>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7" name="Rectangle 46">
            <a:extLst>
              <a:ext uri="{FF2B5EF4-FFF2-40B4-BE49-F238E27FC236}">
                <a16:creationId xmlns:a16="http://schemas.microsoft.com/office/drawing/2014/main" id="{DE190938-1AD5-40E6-BD46-69D2DAE638E7}"/>
              </a:ext>
            </a:extLst>
          </p:cNvPr>
          <p:cNvSpPr/>
          <p:nvPr/>
        </p:nvSpPr>
        <p:spPr bwMode="auto">
          <a:xfrm>
            <a:off x="22777295" y="18176386"/>
            <a:ext cx="10141105" cy="4485015"/>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53" name="Picture 52">
            <a:extLst>
              <a:ext uri="{FF2B5EF4-FFF2-40B4-BE49-F238E27FC236}">
                <a16:creationId xmlns:a16="http://schemas.microsoft.com/office/drawing/2014/main" id="{93858F6A-A717-4AC3-909E-4ECFC0419CAC}"/>
              </a:ext>
            </a:extLst>
          </p:cNvPr>
          <p:cNvPicPr>
            <a:picLocks noChangeAspect="1"/>
          </p:cNvPicPr>
          <p:nvPr/>
        </p:nvPicPr>
        <p:blipFill>
          <a:blip r:embed="rId4"/>
          <a:stretch>
            <a:fillRect/>
          </a:stretch>
        </p:blipFill>
        <p:spPr>
          <a:xfrm>
            <a:off x="26023624" y="2549608"/>
            <a:ext cx="2503504" cy="1158820"/>
          </a:xfrm>
          <a:prstGeom prst="rect">
            <a:avLst/>
          </a:prstGeom>
        </p:spPr>
      </p:pic>
      <p:pic>
        <p:nvPicPr>
          <p:cNvPr id="56" name="Picture 55" descr="A picture containing knife, table&#10;&#10;Description automatically generated">
            <a:extLst>
              <a:ext uri="{FF2B5EF4-FFF2-40B4-BE49-F238E27FC236}">
                <a16:creationId xmlns:a16="http://schemas.microsoft.com/office/drawing/2014/main" id="{6D034A54-E732-4AF0-BCDE-8CB8E11112D7}"/>
              </a:ext>
            </a:extLst>
          </p:cNvPr>
          <p:cNvPicPr>
            <a:picLocks noChangeAspect="1"/>
          </p:cNvPicPr>
          <p:nvPr/>
        </p:nvPicPr>
        <p:blipFill>
          <a:blip r:embed="rId5"/>
          <a:stretch>
            <a:fillRect/>
          </a:stretch>
        </p:blipFill>
        <p:spPr>
          <a:xfrm>
            <a:off x="3850858" y="2549608"/>
            <a:ext cx="4334549" cy="1076866"/>
          </a:xfrm>
          <a:prstGeom prst="rect">
            <a:avLst/>
          </a:prstGeom>
        </p:spPr>
      </p:pic>
      <p:pic>
        <p:nvPicPr>
          <p:cNvPr id="5" name="Picture 4">
            <a:extLst>
              <a:ext uri="{FF2B5EF4-FFF2-40B4-BE49-F238E27FC236}">
                <a16:creationId xmlns:a16="http://schemas.microsoft.com/office/drawing/2014/main" id="{E73AD2C2-0C78-4753-E11F-3C0C465A1DE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991156" y="17681437"/>
            <a:ext cx="3332507" cy="4067233"/>
          </a:xfrm>
          <a:prstGeom prst="rect">
            <a:avLst/>
          </a:prstGeom>
        </p:spPr>
      </p:pic>
      <p:pic>
        <p:nvPicPr>
          <p:cNvPr id="11" name="Picture 10">
            <a:extLst>
              <a:ext uri="{FF2B5EF4-FFF2-40B4-BE49-F238E27FC236}">
                <a16:creationId xmlns:a16="http://schemas.microsoft.com/office/drawing/2014/main" id="{56B31350-D04D-C512-FAAB-E8D05A9246BF}"/>
              </a:ext>
            </a:extLst>
          </p:cNvPr>
          <p:cNvPicPr>
            <a:picLocks noChangeAspect="1"/>
          </p:cNvPicPr>
          <p:nvPr/>
        </p:nvPicPr>
        <p:blipFill>
          <a:blip r:embed="rId8"/>
          <a:stretch>
            <a:fillRect/>
          </a:stretch>
        </p:blipFill>
        <p:spPr>
          <a:xfrm>
            <a:off x="7287759" y="10238849"/>
            <a:ext cx="4107811" cy="6366114"/>
          </a:xfrm>
          <a:prstGeom prst="rect">
            <a:avLst/>
          </a:prstGeom>
        </p:spPr>
      </p:pic>
      <p:sp>
        <p:nvSpPr>
          <p:cNvPr id="13" name="TextBox 12">
            <a:extLst>
              <a:ext uri="{FF2B5EF4-FFF2-40B4-BE49-F238E27FC236}">
                <a16:creationId xmlns:a16="http://schemas.microsoft.com/office/drawing/2014/main" id="{232830F6-A61F-60E5-A565-846AB458F583}"/>
              </a:ext>
            </a:extLst>
          </p:cNvPr>
          <p:cNvSpPr txBox="1"/>
          <p:nvPr/>
        </p:nvSpPr>
        <p:spPr>
          <a:xfrm>
            <a:off x="22788333" y="5466325"/>
            <a:ext cx="9901467" cy="3970318"/>
          </a:xfrm>
          <a:prstGeom prst="rect">
            <a:avLst/>
          </a:prstGeom>
          <a:noFill/>
        </p:spPr>
        <p:txBody>
          <a:bodyPr wrap="square" rtlCol="0">
            <a:spAutoFit/>
          </a:bodyPr>
          <a:lstStyle/>
          <a:p>
            <a:r>
              <a:rPr lang="en-US" sz="3600" dirty="0"/>
              <a:t>Throughout the 20</a:t>
            </a:r>
            <a:r>
              <a:rPr lang="en-US" sz="3600" baseline="30000" dirty="0"/>
              <a:t>th</a:t>
            </a:r>
            <a:r>
              <a:rPr lang="en-US" sz="3600" dirty="0"/>
              <a:t> Century, the Executive Branch has both expanded and cut back on the size of federal lands , citing a broad interpretation of the Antiquities Act. This chart from the Congressional Research Service shows the diminishing of lands has happened before and even recently, despite Biden restoring those lands.              </a:t>
            </a:r>
          </a:p>
        </p:txBody>
      </p:sp>
      <p:sp>
        <p:nvSpPr>
          <p:cNvPr id="21" name="TextBox 20">
            <a:extLst>
              <a:ext uri="{FF2B5EF4-FFF2-40B4-BE49-F238E27FC236}">
                <a16:creationId xmlns:a16="http://schemas.microsoft.com/office/drawing/2014/main" id="{72BDAC06-0A17-4402-6F6E-9C31AB4C93FA}"/>
              </a:ext>
            </a:extLst>
          </p:cNvPr>
          <p:cNvSpPr txBox="1"/>
          <p:nvPr/>
        </p:nvSpPr>
        <p:spPr>
          <a:xfrm>
            <a:off x="7510933" y="16629021"/>
            <a:ext cx="3848616" cy="461665"/>
          </a:xfrm>
          <a:prstGeom prst="rect">
            <a:avLst/>
          </a:prstGeom>
          <a:noFill/>
        </p:spPr>
        <p:txBody>
          <a:bodyPr wrap="square" rtlCol="0">
            <a:spAutoFit/>
          </a:bodyPr>
          <a:lstStyle/>
          <a:p>
            <a:r>
              <a:rPr lang="en-US" sz="2400" dirty="0"/>
              <a:t>Figure 1- Miami Herald</a:t>
            </a:r>
          </a:p>
        </p:txBody>
      </p:sp>
      <p:sp>
        <p:nvSpPr>
          <p:cNvPr id="22" name="TextBox 21">
            <a:extLst>
              <a:ext uri="{FF2B5EF4-FFF2-40B4-BE49-F238E27FC236}">
                <a16:creationId xmlns:a16="http://schemas.microsoft.com/office/drawing/2014/main" id="{55CA5327-6471-C664-1BA8-4EA1A9ECC81B}"/>
              </a:ext>
            </a:extLst>
          </p:cNvPr>
          <p:cNvSpPr txBox="1"/>
          <p:nvPr/>
        </p:nvSpPr>
        <p:spPr>
          <a:xfrm>
            <a:off x="5760397" y="17835485"/>
            <a:ext cx="1946367" cy="461665"/>
          </a:xfrm>
          <a:prstGeom prst="rect">
            <a:avLst/>
          </a:prstGeom>
          <a:noFill/>
        </p:spPr>
        <p:txBody>
          <a:bodyPr wrap="none" rtlCol="0">
            <a:spAutoFit/>
          </a:bodyPr>
          <a:lstStyle/>
          <a:p>
            <a:r>
              <a:rPr lang="en-US" sz="2400" dirty="0"/>
              <a:t>Figure 2- PBS</a:t>
            </a:r>
          </a:p>
        </p:txBody>
      </p:sp>
      <p:pic>
        <p:nvPicPr>
          <p:cNvPr id="25" name="Picture 24">
            <a:extLst>
              <a:ext uri="{FF2B5EF4-FFF2-40B4-BE49-F238E27FC236}">
                <a16:creationId xmlns:a16="http://schemas.microsoft.com/office/drawing/2014/main" id="{14A2661C-3E2A-720F-45E6-83A270ECFF75}"/>
              </a:ext>
            </a:extLst>
          </p:cNvPr>
          <p:cNvPicPr>
            <a:picLocks noChangeAspect="1"/>
          </p:cNvPicPr>
          <p:nvPr/>
        </p:nvPicPr>
        <p:blipFill>
          <a:blip r:embed="rId9"/>
          <a:stretch>
            <a:fillRect/>
          </a:stretch>
        </p:blipFill>
        <p:spPr>
          <a:xfrm>
            <a:off x="24932181" y="9916267"/>
            <a:ext cx="7578744" cy="3914736"/>
          </a:xfrm>
          <a:prstGeom prst="rect">
            <a:avLst/>
          </a:prstGeom>
        </p:spPr>
      </p:pic>
      <p:sp>
        <p:nvSpPr>
          <p:cNvPr id="26" name="TextBox 25">
            <a:extLst>
              <a:ext uri="{FF2B5EF4-FFF2-40B4-BE49-F238E27FC236}">
                <a16:creationId xmlns:a16="http://schemas.microsoft.com/office/drawing/2014/main" id="{962ABD3E-2A29-B488-04DA-F7F9043D7902}"/>
              </a:ext>
            </a:extLst>
          </p:cNvPr>
          <p:cNvSpPr txBox="1"/>
          <p:nvPr/>
        </p:nvSpPr>
        <p:spPr>
          <a:xfrm>
            <a:off x="23039642" y="9500768"/>
            <a:ext cx="4564748" cy="830997"/>
          </a:xfrm>
          <a:prstGeom prst="rect">
            <a:avLst/>
          </a:prstGeom>
          <a:noFill/>
        </p:spPr>
        <p:txBody>
          <a:bodyPr wrap="square" rtlCol="0">
            <a:spAutoFit/>
          </a:bodyPr>
          <a:lstStyle/>
          <a:p>
            <a:r>
              <a:rPr lang="en-US" sz="2400" dirty="0"/>
              <a:t>Figure 3- Congressional Research Service</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newspaper&#10;&#10;AI-generated content may be incorrect.">
            <a:extLst>
              <a:ext uri="{FF2B5EF4-FFF2-40B4-BE49-F238E27FC236}">
                <a16:creationId xmlns:a16="http://schemas.microsoft.com/office/drawing/2014/main" id="{AB59FE44-30BC-054E-418F-BFB8E52A5CD2}"/>
              </a:ext>
            </a:extLst>
          </p:cNvPr>
          <p:cNvPicPr>
            <a:picLocks noChangeAspect="1"/>
          </p:cNvPicPr>
          <p:nvPr/>
        </p:nvPicPr>
        <p:blipFill>
          <a:blip r:embed="rId2"/>
          <a:stretch>
            <a:fillRect/>
          </a:stretch>
        </p:blipFill>
        <p:spPr>
          <a:xfrm>
            <a:off x="-914400" y="838795"/>
            <a:ext cx="35701448" cy="20268009"/>
          </a:xfrm>
          <a:prstGeom prst="rect">
            <a:avLst/>
          </a:prstGeom>
        </p:spPr>
      </p:pic>
    </p:spTree>
    <p:extLst>
      <p:ext uri="{BB962C8B-B14F-4D97-AF65-F5344CB8AC3E}">
        <p14:creationId xmlns:p14="http://schemas.microsoft.com/office/powerpoint/2010/main" val="258586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8C92-A057-27EA-8DA2-01CC698FDA9D}"/>
              </a:ext>
            </a:extLst>
          </p:cNvPr>
          <p:cNvSpPr>
            <a:spLocks noGrp="1"/>
          </p:cNvSpPr>
          <p:nvPr>
            <p:ph type="title"/>
          </p:nvPr>
        </p:nvSpPr>
        <p:spPr/>
        <p:txBody>
          <a:bodyPr/>
          <a:lstStyle/>
          <a:p>
            <a:r>
              <a:rPr lang="en-US" dirty="0"/>
              <a:t>Poster Helpful Links</a:t>
            </a:r>
          </a:p>
        </p:txBody>
      </p:sp>
      <p:sp>
        <p:nvSpPr>
          <p:cNvPr id="3" name="Content Placeholder 2">
            <a:extLst>
              <a:ext uri="{FF2B5EF4-FFF2-40B4-BE49-F238E27FC236}">
                <a16:creationId xmlns:a16="http://schemas.microsoft.com/office/drawing/2014/main" id="{143DD6F1-14AC-FCAE-9484-3F68C791E6E4}"/>
              </a:ext>
            </a:extLst>
          </p:cNvPr>
          <p:cNvSpPr>
            <a:spLocks noGrp="1"/>
          </p:cNvSpPr>
          <p:nvPr>
            <p:ph idx="1"/>
          </p:nvPr>
        </p:nvSpPr>
        <p:spPr/>
        <p:txBody>
          <a:bodyPr/>
          <a:lstStyle/>
          <a:p>
            <a:r>
              <a:rPr lang="en-US" dirty="0">
                <a:hlinkClick r:id="rId2">
                  <a:extLst>
                    <a:ext uri="{A12FA001-AC4F-418D-AE19-62706E023703}">
                      <ahyp:hlinkClr xmlns:ahyp="http://schemas.microsoft.com/office/drawing/2018/hyperlinkcolor" val="tx"/>
                    </a:ext>
                  </a:extLst>
                </a:hlinkClick>
              </a:rPr>
              <a:t>https://ur.umbc.edu/poster-presentation-examples/</a:t>
            </a:r>
            <a:endParaRPr lang="en-US" dirty="0"/>
          </a:p>
          <a:p>
            <a:r>
              <a:rPr lang="en-US" dirty="0">
                <a:hlinkClick r:id="rId3">
                  <a:extLst>
                    <a:ext uri="{A12FA001-AC4F-418D-AE19-62706E023703}">
                      <ahyp:hlinkClr xmlns:ahyp="http://schemas.microsoft.com/office/drawing/2018/hyperlinkcolor" val="tx"/>
                    </a:ext>
                  </a:extLst>
                </a:hlinkClick>
              </a:rPr>
              <a:t>https://www.posterpresentations.com/free-poster-templates.html</a:t>
            </a:r>
            <a:endParaRPr lang="en-US" dirty="0"/>
          </a:p>
          <a:p>
            <a:endParaRPr lang="en-US" dirty="0"/>
          </a:p>
        </p:txBody>
      </p:sp>
    </p:spTree>
    <p:extLst>
      <p:ext uri="{BB962C8B-B14F-4D97-AF65-F5344CB8AC3E}">
        <p14:creationId xmlns:p14="http://schemas.microsoft.com/office/powerpoint/2010/main" val="269112008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29836</TotalTime>
  <Words>819</Words>
  <Application>Microsoft Macintosh PowerPoint</Application>
  <PresentationFormat>Custom</PresentationFormat>
  <Paragraphs>50</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Batang</vt:lpstr>
      <vt:lpstr>Arial</vt:lpstr>
      <vt:lpstr>Calibri</vt:lpstr>
      <vt:lpstr>Helvetica</vt:lpstr>
      <vt:lpstr>Times New Roman</vt:lpstr>
      <vt:lpstr>Blank Presentation</vt:lpstr>
      <vt:lpstr>PowerPoint Presentation</vt:lpstr>
      <vt:lpstr>PowerPoint Presentation</vt:lpstr>
      <vt:lpstr>Poster Helpful Links</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Nathan Summers</cp:lastModifiedBy>
  <cp:revision>637</cp:revision>
  <cp:lastPrinted>1999-09-02T03:17:39Z</cp:lastPrinted>
  <dcterms:created xsi:type="dcterms:W3CDTF">2010-03-04T14:50:01Z</dcterms:created>
  <dcterms:modified xsi:type="dcterms:W3CDTF">2025-04-08T14:31:26Z</dcterms:modified>
</cp:coreProperties>
</file>