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handoutMasterIdLst>
    <p:handoutMasterId r:id="rId7"/>
  </p:handoutMasterIdLst>
  <p:sldIdLst>
    <p:sldId id="262" r:id="rId5"/>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21C"/>
    <a:srgbClr val="004F42"/>
    <a:srgbClr val="085D54"/>
    <a:srgbClr val="065D5A"/>
    <a:srgbClr val="064F4C"/>
    <a:srgbClr val="006699"/>
    <a:srgbClr val="CC3300"/>
    <a:srgbClr val="035D5D"/>
    <a:srgbClr val="005D4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p:restoredTop sz="94660"/>
  </p:normalViewPr>
  <p:slideViewPr>
    <p:cSldViewPr showGuides="1">
      <p:cViewPr varScale="1">
        <p:scale>
          <a:sx n="39" d="100"/>
          <a:sy n="39" d="100"/>
        </p:scale>
        <p:origin x="1304" y="232"/>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0" y="38619"/>
            <a:ext cx="32918399" cy="4037091"/>
            <a:chOff x="0" y="328862"/>
            <a:chExt cx="43891200" cy="6055637"/>
          </a:xfrm>
        </p:grpSpPr>
        <p:sp>
          <p:nvSpPr>
            <p:cNvPr id="224" name="Rectangle 223"/>
            <p:cNvSpPr/>
            <p:nvPr/>
          </p:nvSpPr>
          <p:spPr bwMode="auto">
            <a:xfrm>
              <a:off x="0" y="5791200"/>
              <a:ext cx="43891200" cy="45720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2"/>
              <a:ext cx="43891200" cy="5943600"/>
            </a:xfrm>
            <a:prstGeom prst="rect">
              <a:avLst/>
            </a:prstGeom>
            <a:solidFill>
              <a:srgbClr val="004F42"/>
            </a:solid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5134477" y="712864"/>
              <a:ext cx="33729119" cy="2186970"/>
            </a:xfrm>
            <a:prstGeom prst="rect">
              <a:avLst/>
            </a:prstGeom>
            <a:noFill/>
            <a:ln w="9525">
              <a:noFill/>
              <a:miter lim="800000"/>
              <a:headEnd/>
              <a:tailEnd/>
            </a:ln>
          </p:spPr>
          <p:txBody>
            <a:bodyPr wrap="square" lIns="285640" tIns="142820" rIns="285640" bIns="142820">
              <a:spAutoFit/>
            </a:bodyPr>
            <a:lstStyle/>
            <a:p>
              <a:pPr marL="0" marR="0" algn="ctr">
                <a:spcBef>
                  <a:spcPts val="0"/>
                </a:spcBef>
                <a:spcAft>
                  <a:spcPts val="0"/>
                </a:spcAft>
              </a:pPr>
              <a:r>
                <a:rPr lang="en-US" sz="7600" b="1" dirty="0">
                  <a:solidFill>
                    <a:schemeClr val="bg1"/>
                  </a:solidFill>
                  <a:latin typeface="Arial" panose="020B0604020202020204" pitchFamily="34" charset="0"/>
                  <a:ea typeface="Times New Roman" panose="02020603050405020304" pitchFamily="18" charset="0"/>
                  <a:cs typeface="Arial" panose="020B0604020202020204" pitchFamily="34" charset="0"/>
                </a:rPr>
                <a:t>Shrinking the Problem Of Homeless Veterans </a:t>
              </a:r>
              <a:endParaRPr lang="en-US" sz="7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p:cNvSpPr txBox="1">
              <a:spLocks noChangeArrowheads="1"/>
            </p:cNvSpPr>
            <p:nvPr/>
          </p:nvSpPr>
          <p:spPr bwMode="auto">
            <a:xfrm>
              <a:off x="0" y="2217307"/>
              <a:ext cx="43891199" cy="4167192"/>
            </a:xfrm>
            <a:prstGeom prst="rect">
              <a:avLst/>
            </a:prstGeom>
            <a:noFill/>
            <a:ln w="9525">
              <a:noFill/>
              <a:miter lim="800000"/>
              <a:headEnd/>
              <a:tailEnd/>
            </a:ln>
          </p:spPr>
          <p:txBody>
            <a:bodyPr lIns="261225" tIns="261225" rIns="261225" bIns="261225"/>
            <a:lstStyle/>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Chandler Howard</a:t>
              </a:r>
            </a:p>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Faculty Sponsor:  Professor Shelley Grant</a:t>
              </a:r>
            </a:p>
            <a:p>
              <a:pPr marL="0" marR="0" algn="ctr">
                <a:spcBef>
                  <a:spcPts val="0"/>
                </a:spcBef>
                <a:spcAft>
                  <a:spcPts val="0"/>
                </a:spcAft>
              </a:pP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p:txBody>
        </p:sp>
      </p:grpSp>
      <p:sp>
        <p:nvSpPr>
          <p:cNvPr id="2" name="TextBox 1"/>
          <p:cNvSpPr txBox="1"/>
          <p:nvPr/>
        </p:nvSpPr>
        <p:spPr>
          <a:xfrm>
            <a:off x="381000" y="4277705"/>
            <a:ext cx="3810557"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Significance</a:t>
            </a:r>
          </a:p>
        </p:txBody>
      </p:sp>
      <p:sp>
        <p:nvSpPr>
          <p:cNvPr id="12" name="TextBox 11"/>
          <p:cNvSpPr txBox="1"/>
          <p:nvPr/>
        </p:nvSpPr>
        <p:spPr>
          <a:xfrm>
            <a:off x="381000" y="9929338"/>
            <a:ext cx="5367373"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Introduction</a:t>
            </a:r>
          </a:p>
        </p:txBody>
      </p:sp>
      <p:sp>
        <p:nvSpPr>
          <p:cNvPr id="18" name="TextBox 17"/>
          <p:cNvSpPr txBox="1"/>
          <p:nvPr/>
        </p:nvSpPr>
        <p:spPr>
          <a:xfrm>
            <a:off x="23012400" y="4253891"/>
            <a:ext cx="9822372" cy="4708981"/>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Discussion</a:t>
            </a:r>
          </a:p>
          <a:p>
            <a:r>
              <a:rPr lang="en-US" sz="3200" dirty="0">
                <a:latin typeface="Arial" panose="020B0604020202020204" pitchFamily="34" charset="0"/>
                <a:cs typeface="Arial" panose="020B0604020202020204" pitchFamily="34" charset="0"/>
              </a:rPr>
              <a:t>Combating veteran homelessness is important because these are people who have served and sacrificed for their country, but many of them are having a hard time finding a safe place to live. Research shows that there is no one way to end veteran homelessness, but a mix of different approaches can make a big difference.</a:t>
            </a:r>
          </a:p>
          <a:p>
            <a:r>
              <a:rPr lang="en-US" sz="2800" b="0" i="1" dirty="0">
                <a:solidFill>
                  <a:srgbClr val="2C3E50"/>
                </a:solidFill>
                <a:effectLst/>
                <a:latin typeface="Calibri" panose="020F0502020204030204" pitchFamily="34" charset="0"/>
              </a:rPr>
              <a:t>Veteran Homelessness</a:t>
            </a:r>
            <a:r>
              <a:rPr lang="en-US" sz="2800" b="0" i="0" dirty="0">
                <a:solidFill>
                  <a:srgbClr val="2C3E50"/>
                </a:solidFill>
                <a:effectLst/>
                <a:latin typeface="Calibri" panose="020F0502020204030204" pitchFamily="34" charset="0"/>
              </a:rPr>
              <a:t>. (n.d.). Tunnel to Towers Foundation.</a:t>
            </a:r>
            <a:endParaRPr lang="en-US" sz="3200" dirty="0">
              <a:latin typeface="Arial" panose="020B0604020202020204" pitchFamily="34" charset="0"/>
              <a:ea typeface="Helvetica"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42" name="Line 508"/>
          <p:cNvSpPr>
            <a:spLocks noChangeShapeType="1"/>
          </p:cNvSpPr>
          <p:nvPr/>
        </p:nvSpPr>
        <p:spPr bwMode="auto">
          <a:xfrm>
            <a:off x="15511824" y="93583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706"/>
          <p:cNvSpPr txBox="1">
            <a:spLocks noChangeArrowheads="1"/>
          </p:cNvSpPr>
          <p:nvPr/>
        </p:nvSpPr>
        <p:spPr bwMode="auto">
          <a:xfrm>
            <a:off x="405821" y="10667524"/>
            <a:ext cx="10030378"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t>The United States is a country that prides itself on taking care of men and women who serve in the military. However there is homeless veterans all over the U.S, on a single night in 2024 the U.S. Department of Housing and Urban Development estimated that there was 35,574 veterans who were experiencing homelessness.(HUD 2023) Overall addressing the homeless crisis among veterans in the United States requires access to high quality mental health care, increased availability of affordable housing and streamlined access to veteran assistance programs.  People can also help out with buying meals and things of that nature for them. </a:t>
            </a:r>
            <a:endParaRPr lang="en-US" dirty="0"/>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48" name="Text Box 1039"/>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a:p>
          <a:p>
            <a:pPr eaLnBrk="1" hangingPunct="1">
              <a:spcBef>
                <a:spcPct val="0"/>
              </a:spcBef>
              <a:buFontTx/>
              <a:buNone/>
            </a:pPr>
            <a:endParaRPr lang="en-US" altLang="en-US" sz="3200"/>
          </a:p>
        </p:txBody>
      </p:sp>
      <p:sp>
        <p:nvSpPr>
          <p:cNvPr id="49" name="Text Box 1045"/>
          <p:cNvSpPr txBox="1">
            <a:spLocks noChangeArrowheads="1"/>
          </p:cNvSpPr>
          <p:nvPr/>
        </p:nvSpPr>
        <p:spPr bwMode="auto">
          <a:xfrm>
            <a:off x="297284" y="18415731"/>
            <a:ext cx="1013891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0"/>
              </a:spcBef>
            </a:pPr>
            <a:r>
              <a:rPr lang="en-US" sz="3200" dirty="0"/>
              <a:t>Discuss the urgent problem of homelessness and the necessity of a urgent response. </a:t>
            </a:r>
          </a:p>
          <a:p>
            <a:pPr marL="457200" indent="-457200" eaLnBrk="1" hangingPunct="1">
              <a:spcBef>
                <a:spcPct val="0"/>
              </a:spcBef>
            </a:pPr>
            <a:r>
              <a:rPr lang="en-US" sz="3200" dirty="0"/>
              <a:t>Inspire people to support groups that offer homeless veterans homes and food.</a:t>
            </a:r>
          </a:p>
          <a:p>
            <a:pPr marL="457200" indent="-457200" eaLnBrk="1" hangingPunct="1">
              <a:spcBef>
                <a:spcPct val="0"/>
              </a:spcBef>
            </a:pPr>
            <a:r>
              <a:rPr lang="en-US" sz="3200" dirty="0"/>
              <a:t>Recognize the sacrifices homeless veterans made and get rid of the stigma associated with them.</a:t>
            </a:r>
          </a:p>
        </p:txBody>
      </p:sp>
      <p:sp>
        <p:nvSpPr>
          <p:cNvPr id="51" name="Rectangle 1049"/>
          <p:cNvSpPr>
            <a:spLocks noChangeArrowheads="1"/>
          </p:cNvSpPr>
          <p:nvPr/>
        </p:nvSpPr>
        <p:spPr bwMode="auto">
          <a:xfrm>
            <a:off x="6096000" y="13639799"/>
            <a:ext cx="22334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52" name="Rectangle 1050"/>
          <p:cNvSpPr>
            <a:spLocks noChangeArrowheads="1"/>
          </p:cNvSpPr>
          <p:nvPr/>
        </p:nvSpPr>
        <p:spPr bwMode="auto">
          <a:xfrm>
            <a:off x="11430000" y="14584768"/>
            <a:ext cx="109117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3200" b="1" dirty="0">
              <a:ea typeface="Batang" panose="02030600000101010101" pitchFamily="18" charset="-127"/>
            </a:endParaRPr>
          </a:p>
        </p:txBody>
      </p:sp>
      <p:sp>
        <p:nvSpPr>
          <p:cNvPr id="54" name="Text Box 706"/>
          <p:cNvSpPr txBox="1">
            <a:spLocks noChangeArrowheads="1"/>
          </p:cNvSpPr>
          <p:nvPr/>
        </p:nvSpPr>
        <p:spPr bwMode="auto">
          <a:xfrm>
            <a:off x="446710" y="5053396"/>
            <a:ext cx="927460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200" b="0" i="0" dirty="0">
                <a:solidFill>
                  <a:srgbClr val="000000"/>
                </a:solidFill>
                <a:effectLst/>
              </a:rPr>
              <a:t>Addressing the homeless veterans in our country requires access to high quality mental health care, increasing availability of affordable housing and streamlined access to veteran assistance programs </a:t>
            </a:r>
            <a:r>
              <a:rPr lang="en-US" altLang="en-US" sz="3200" dirty="0"/>
              <a:t>It is a major problem in the United States, with there being an estimated 40,056 homeless veterans in our country according to the Department of Housing and Urban Development.</a:t>
            </a:r>
          </a:p>
          <a:p>
            <a:pPr eaLnBrk="1" hangingPunct="1">
              <a:spcBef>
                <a:spcPct val="0"/>
              </a:spcBef>
              <a:buFontTx/>
              <a:buNone/>
            </a:pPr>
            <a:r>
              <a:rPr lang="en-US" altLang="en-US" sz="3200" dirty="0"/>
              <a:t>(HUD 2021) </a:t>
            </a:r>
            <a:endParaRPr lang="en-US" dirty="0"/>
          </a:p>
        </p:txBody>
      </p:sp>
      <p:sp>
        <p:nvSpPr>
          <p:cNvPr id="55" name="TextBox 54"/>
          <p:cNvSpPr txBox="1"/>
          <p:nvPr/>
        </p:nvSpPr>
        <p:spPr>
          <a:xfrm>
            <a:off x="446710" y="17770355"/>
            <a:ext cx="4417655"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Objectives</a:t>
            </a:r>
          </a:p>
        </p:txBody>
      </p:sp>
      <p:sp>
        <p:nvSpPr>
          <p:cNvPr id="59" name="TextBox 58"/>
          <p:cNvSpPr txBox="1"/>
          <p:nvPr/>
        </p:nvSpPr>
        <p:spPr>
          <a:xfrm>
            <a:off x="22908239" y="12491768"/>
            <a:ext cx="3884397" cy="830997"/>
          </a:xfrm>
          <a:prstGeom prst="rect">
            <a:avLst/>
          </a:prstGeom>
          <a:noFill/>
        </p:spPr>
        <p:txBody>
          <a:bodyPr wrap="none" rtlCol="0">
            <a:spAutoFit/>
          </a:bodyPr>
          <a:lstStyle/>
          <a:p>
            <a:r>
              <a:rPr lang="en-US" sz="4800" b="1" dirty="0">
                <a:solidFill>
                  <a:srgbClr val="004F42"/>
                </a:solidFill>
                <a:latin typeface="Helvetica" charset="0"/>
                <a:ea typeface="Helvetica" charset="0"/>
                <a:cs typeface="Helvetica" charset="0"/>
              </a:rPr>
              <a:t>Conclusions</a:t>
            </a:r>
          </a:p>
        </p:txBody>
      </p:sp>
      <p:sp>
        <p:nvSpPr>
          <p:cNvPr id="80" name="TextBox 79"/>
          <p:cNvSpPr txBox="1"/>
          <p:nvPr/>
        </p:nvSpPr>
        <p:spPr>
          <a:xfrm>
            <a:off x="22931747" y="16058730"/>
            <a:ext cx="3507692" cy="830997"/>
          </a:xfrm>
          <a:prstGeom prst="rect">
            <a:avLst/>
          </a:prstGeom>
          <a:noFill/>
        </p:spPr>
        <p:txBody>
          <a:bodyPr wrap="none" rtlCol="0">
            <a:spAutoFit/>
          </a:bodyPr>
          <a:lstStyle/>
          <a:p>
            <a:r>
              <a:rPr lang="en-US" sz="4800" b="1" dirty="0">
                <a:solidFill>
                  <a:srgbClr val="004F42"/>
                </a:solidFill>
                <a:latin typeface="Helvetica" charset="0"/>
                <a:ea typeface="Helvetica" charset="0"/>
                <a:cs typeface="Helvetica" charset="0"/>
              </a:rPr>
              <a:t>References</a:t>
            </a:r>
          </a:p>
        </p:txBody>
      </p:sp>
      <p:sp>
        <p:nvSpPr>
          <p:cNvPr id="82" name="Text Box 2070"/>
          <p:cNvSpPr txBox="1">
            <a:spLocks noChangeArrowheads="1"/>
          </p:cNvSpPr>
          <p:nvPr/>
        </p:nvSpPr>
        <p:spPr bwMode="auto">
          <a:xfrm>
            <a:off x="22908239" y="13256055"/>
            <a:ext cx="93243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r>
              <a:rPr lang="en-US" altLang="en-US" sz="3200" dirty="0">
                <a:latin typeface="Arial"/>
                <a:ea typeface="ＭＳ Ｐゴシック"/>
                <a:cs typeface="Arial"/>
              </a:rPr>
              <a:t>Addressing the homeless veterans in our country requires access to high quality mental health care, increasing availability of affordable housing and streamlined access to veteran assistance programs.</a:t>
            </a:r>
            <a:endParaRPr lang="en-US" dirty="0"/>
          </a:p>
        </p:txBody>
      </p:sp>
      <p:sp>
        <p:nvSpPr>
          <p:cNvPr id="83" name="TextBox 82"/>
          <p:cNvSpPr txBox="1"/>
          <p:nvPr/>
        </p:nvSpPr>
        <p:spPr>
          <a:xfrm>
            <a:off x="11430000" y="12165357"/>
            <a:ext cx="9889008" cy="2062103"/>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Findings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endParaRPr lang="en-US" sz="4800" b="1" dirty="0">
              <a:solidFill>
                <a:srgbClr val="004F42"/>
              </a:solidFill>
              <a:latin typeface="Arial" panose="020B0604020202020204" pitchFamily="34" charset="0"/>
              <a:ea typeface="Helvetica" charset="0"/>
              <a:cs typeface="Arial" panose="020B0604020202020204" pitchFamily="34" charset="0"/>
            </a:endParaRPr>
          </a:p>
        </p:txBody>
      </p:sp>
      <p:sp>
        <p:nvSpPr>
          <p:cNvPr id="84" name="Text Box 2070"/>
          <p:cNvSpPr txBox="1">
            <a:spLocks noChangeArrowheads="1"/>
          </p:cNvSpPr>
          <p:nvPr/>
        </p:nvSpPr>
        <p:spPr bwMode="auto">
          <a:xfrm>
            <a:off x="22956776" y="16893510"/>
            <a:ext cx="9629560"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a:buNone/>
            </a:pPr>
            <a:r>
              <a:rPr lang="en-US" sz="2400" dirty="0"/>
              <a:t>Diaz, M. (2023, December 15). </a:t>
            </a:r>
            <a:r>
              <a:rPr lang="en-US" sz="2400" i="1" dirty="0"/>
              <a:t>Veteran homelessness increased by 7.4% in 2023</a:t>
            </a:r>
            <a:r>
              <a:rPr lang="en-US" sz="2400" dirty="0"/>
              <a:t>. VA News; U.S. Department of Veterans Affairs.</a:t>
            </a:r>
          </a:p>
          <a:p>
            <a:pPr>
              <a:buNone/>
            </a:pPr>
            <a:r>
              <a:rPr lang="en-US" sz="2400" dirty="0"/>
              <a:t>Tani, Therese. </a:t>
            </a:r>
            <a:r>
              <a:rPr lang="en-US" sz="2400" i="1" dirty="0"/>
              <a:t>Homeless Veterans in America 2025</a:t>
            </a:r>
            <a:r>
              <a:rPr lang="en-US" sz="2400" dirty="0"/>
              <a:t>. “Percentage of Homeless Veterans in America 2025.” EBSCOhost.</a:t>
            </a:r>
          </a:p>
          <a:p>
            <a:pPr>
              <a:buNone/>
            </a:pPr>
            <a:r>
              <a:rPr lang="en-US" sz="2400" dirty="0"/>
              <a:t>U.S. Department of Housing and Urban Development. (2024). </a:t>
            </a:r>
            <a:r>
              <a:rPr lang="en-US" sz="2400" i="1" dirty="0"/>
              <a:t>HUD.gov / U.S. Department of Housing and Urban Development (HUD).</a:t>
            </a:r>
            <a:endParaRPr lang="en-US" sz="2400" dirty="0"/>
          </a:p>
          <a:p>
            <a:pPr marL="0" indent="0">
              <a:buNone/>
            </a:pPr>
            <a:r>
              <a:rPr lang="en-US" sz="2400" i="1" dirty="0"/>
              <a:t>Veterans’ Homelessness: Trends and Solutions.</a:t>
            </a:r>
            <a:r>
              <a:rPr lang="en-US" sz="2400" dirty="0"/>
              <a:t> </a:t>
            </a:r>
            <a:r>
              <a:rPr lang="en-US" sz="2400" i="1" dirty="0"/>
              <a:t>Health Services Research &amp; Development</a:t>
            </a:r>
            <a:r>
              <a:rPr lang="en-US" sz="2400" dirty="0"/>
              <a:t>, U.S. Department of Veterans Affairs, Summer 2024.</a:t>
            </a:r>
          </a:p>
          <a:p>
            <a:pPr>
              <a:buNone/>
            </a:pPr>
            <a:endParaRPr lang="en-US" altLang="en-US" sz="2400" b="1" dirty="0"/>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4" name="Rectangle 33">
            <a:extLst>
              <a:ext uri="{FF2B5EF4-FFF2-40B4-BE49-F238E27FC236}">
                <a16:creationId xmlns:a16="http://schemas.microsoft.com/office/drawing/2014/main" id="{09CD6EFD-087F-4556-8825-A767428DB721}"/>
              </a:ext>
            </a:extLst>
          </p:cNvPr>
          <p:cNvSpPr/>
          <p:nvPr/>
        </p:nvSpPr>
        <p:spPr bwMode="auto">
          <a:xfrm>
            <a:off x="228600" y="17612618"/>
            <a:ext cx="10568303" cy="411727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5" name="Rectangle 34">
            <a:extLst>
              <a:ext uri="{FF2B5EF4-FFF2-40B4-BE49-F238E27FC236}">
                <a16:creationId xmlns:a16="http://schemas.microsoft.com/office/drawing/2014/main" id="{5DF1BC99-AB0F-400A-8B6C-225B6E8517DF}"/>
              </a:ext>
            </a:extLst>
          </p:cNvPr>
          <p:cNvSpPr/>
          <p:nvPr/>
        </p:nvSpPr>
        <p:spPr bwMode="auto">
          <a:xfrm>
            <a:off x="228600" y="9914190"/>
            <a:ext cx="10568303" cy="749240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8" name="Rectangle 37">
            <a:extLst>
              <a:ext uri="{FF2B5EF4-FFF2-40B4-BE49-F238E27FC236}">
                <a16:creationId xmlns:a16="http://schemas.microsoft.com/office/drawing/2014/main" id="{7BDA55CC-11E1-4E27-8F70-BA4F61FBBBAE}"/>
              </a:ext>
            </a:extLst>
          </p:cNvPr>
          <p:cNvSpPr/>
          <p:nvPr/>
        </p:nvSpPr>
        <p:spPr bwMode="auto">
          <a:xfrm>
            <a:off x="228600" y="4190999"/>
            <a:ext cx="10568303" cy="5521699"/>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0" name="Rectangle 39">
            <a:extLst>
              <a:ext uri="{FF2B5EF4-FFF2-40B4-BE49-F238E27FC236}">
                <a16:creationId xmlns:a16="http://schemas.microsoft.com/office/drawing/2014/main" id="{D2A43025-5875-4642-98EF-27B9E52750C9}"/>
              </a:ext>
            </a:extLst>
          </p:cNvPr>
          <p:cNvSpPr/>
          <p:nvPr/>
        </p:nvSpPr>
        <p:spPr bwMode="auto">
          <a:xfrm>
            <a:off x="11180379" y="12027130"/>
            <a:ext cx="11254103" cy="9623850"/>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1" name="Rectangle 40">
            <a:extLst>
              <a:ext uri="{FF2B5EF4-FFF2-40B4-BE49-F238E27FC236}">
                <a16:creationId xmlns:a16="http://schemas.microsoft.com/office/drawing/2014/main" id="{A879602B-7D66-4AB6-B095-CC74D02B8C28}"/>
              </a:ext>
            </a:extLst>
          </p:cNvPr>
          <p:cNvSpPr/>
          <p:nvPr/>
        </p:nvSpPr>
        <p:spPr bwMode="auto">
          <a:xfrm>
            <a:off x="22777295" y="4191000"/>
            <a:ext cx="9912505" cy="8124363"/>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3" name="Rectangle 42">
            <a:extLst>
              <a:ext uri="{FF2B5EF4-FFF2-40B4-BE49-F238E27FC236}">
                <a16:creationId xmlns:a16="http://schemas.microsoft.com/office/drawing/2014/main" id="{D8474C3F-620E-4225-8C29-41E41027FBAD}"/>
              </a:ext>
            </a:extLst>
          </p:cNvPr>
          <p:cNvSpPr/>
          <p:nvPr/>
        </p:nvSpPr>
        <p:spPr bwMode="auto">
          <a:xfrm>
            <a:off x="22783800" y="12514427"/>
            <a:ext cx="9912505" cy="329617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2783800" y="16016847"/>
            <a:ext cx="9912505" cy="563413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3" name="Picture 52">
            <a:extLst>
              <a:ext uri="{FF2B5EF4-FFF2-40B4-BE49-F238E27FC236}">
                <a16:creationId xmlns:a16="http://schemas.microsoft.com/office/drawing/2014/main" id="{93858F6A-A717-4AC3-909E-4ECFC0419CAC}"/>
              </a:ext>
            </a:extLst>
          </p:cNvPr>
          <p:cNvPicPr>
            <a:picLocks noChangeAspect="1"/>
          </p:cNvPicPr>
          <p:nvPr/>
        </p:nvPicPr>
        <p:blipFill>
          <a:blip r:embed="rId4"/>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5"/>
          <a:stretch>
            <a:fillRect/>
          </a:stretch>
        </p:blipFill>
        <p:spPr>
          <a:xfrm>
            <a:off x="3850858" y="2549608"/>
            <a:ext cx="4334549" cy="1076866"/>
          </a:xfrm>
          <a:prstGeom prst="rect">
            <a:avLst/>
          </a:prstGeom>
        </p:spPr>
      </p:pic>
      <p:pic>
        <p:nvPicPr>
          <p:cNvPr id="8" name="Picture 7" descr="A graph of homeless veterans and veterans unemployment training&#10;&#10;AI-generated content may be incorrect.">
            <a:extLst>
              <a:ext uri="{FF2B5EF4-FFF2-40B4-BE49-F238E27FC236}">
                <a16:creationId xmlns:a16="http://schemas.microsoft.com/office/drawing/2014/main" id="{0EEFAA2F-8F47-E593-AFAE-14228B36D0FF}"/>
              </a:ext>
            </a:extLst>
          </p:cNvPr>
          <p:cNvPicPr>
            <a:picLocks noChangeAspect="1"/>
          </p:cNvPicPr>
          <p:nvPr/>
        </p:nvPicPr>
        <p:blipFill>
          <a:blip r:embed="rId6"/>
          <a:stretch>
            <a:fillRect/>
          </a:stretch>
        </p:blipFill>
        <p:spPr>
          <a:xfrm>
            <a:off x="11208396" y="4194132"/>
            <a:ext cx="11133385" cy="7320584"/>
          </a:xfrm>
          <a:prstGeom prst="rect">
            <a:avLst/>
          </a:prstGeom>
        </p:spPr>
      </p:pic>
      <p:pic>
        <p:nvPicPr>
          <p:cNvPr id="9" name="Picture 8" descr="A person lying on a bed with a sign&#10;&#10;AI-generated content may be incorrect.">
            <a:extLst>
              <a:ext uri="{FF2B5EF4-FFF2-40B4-BE49-F238E27FC236}">
                <a16:creationId xmlns:a16="http://schemas.microsoft.com/office/drawing/2014/main" id="{B933DF42-83BF-F661-74C2-7C70BD1364D0}"/>
              </a:ext>
            </a:extLst>
          </p:cNvPr>
          <p:cNvPicPr>
            <a:picLocks noChangeAspect="1"/>
          </p:cNvPicPr>
          <p:nvPr/>
        </p:nvPicPr>
        <p:blipFill>
          <a:blip r:embed="rId7"/>
          <a:stretch>
            <a:fillRect/>
          </a:stretch>
        </p:blipFill>
        <p:spPr>
          <a:xfrm>
            <a:off x="22931747" y="9169118"/>
            <a:ext cx="9496654" cy="3005616"/>
          </a:xfrm>
          <a:prstGeom prst="rect">
            <a:avLst/>
          </a:prstGeom>
        </p:spPr>
      </p:pic>
      <p:sp>
        <p:nvSpPr>
          <p:cNvPr id="13" name="Rectangle 7">
            <a:extLst>
              <a:ext uri="{FF2B5EF4-FFF2-40B4-BE49-F238E27FC236}">
                <a16:creationId xmlns:a16="http://schemas.microsoft.com/office/drawing/2014/main" id="{DF3A9344-6A81-9AF4-6B66-125CA237D93B}"/>
              </a:ext>
            </a:extLst>
          </p:cNvPr>
          <p:cNvSpPr>
            <a:spLocks noChangeArrowheads="1"/>
          </p:cNvSpPr>
          <p:nvPr/>
        </p:nvSpPr>
        <p:spPr bwMode="auto">
          <a:xfrm>
            <a:off x="11319197" y="12907266"/>
            <a:ext cx="10911782" cy="8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In 2023, veteran homelessness increased by 7.4% (Diaz, 2023).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About 33,000 veterans experience homelessness on any given night (U.S. Department of Housing and Urban Development, 2024).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Veterans make up about 6% of all homeless adults in America (Tani, 2025).</a:t>
            </a:r>
          </a:p>
          <a:p>
            <a:pPr marL="0" marR="0" lvl="0" indent="0" algn="l" defTabSz="914400" rtl="0" eaLnBrk="0" fontAlgn="base" latinLnBrk="0" hangingPunct="0">
              <a:lnSpc>
                <a:spcPct val="100000"/>
              </a:lnSpc>
              <a:spcBef>
                <a:spcPct val="0"/>
              </a:spcBef>
              <a:spcAft>
                <a:spcPct val="0"/>
              </a:spcAft>
              <a:buClrTx/>
              <a:buSzTx/>
              <a:buFontTx/>
              <a:buChar char="•"/>
              <a:tabLst/>
            </a:pPr>
            <a:r>
              <a:rPr lang="en-US" sz="3200" dirty="0">
                <a:latin typeface="Arial" panose="020B0604020202020204" pitchFamily="34" charset="0"/>
                <a:cs typeface="Arial" panose="020B0604020202020204" pitchFamily="34" charset="0"/>
              </a:rPr>
              <a:t>Since 2010, veteran homelessness has decreased by about 50% due to government and community efforts (U.S. Department of Housing and Urban Development, 2024).</a:t>
            </a:r>
          </a:p>
          <a:p>
            <a:pPr marL="0" marR="0" lvl="0" indent="0" algn="l" defTabSz="914400" rtl="0" eaLnBrk="0" fontAlgn="base" latinLnBrk="0" hangingPunct="0">
              <a:lnSpc>
                <a:spcPct val="100000"/>
              </a:lnSpc>
              <a:spcBef>
                <a:spcPct val="0"/>
              </a:spcBef>
              <a:spcAft>
                <a:spcPct val="0"/>
              </a:spcAft>
              <a:buClrTx/>
              <a:buSzTx/>
              <a:buFontTx/>
              <a:buChar char="•"/>
              <a:tabLst/>
            </a:pPr>
            <a:r>
              <a:rPr lang="en-US" sz="3200" dirty="0">
                <a:latin typeface="Arial" panose="020B0604020202020204" pitchFamily="34" charset="0"/>
                <a:cs typeface="Arial" panose="020B0604020202020204" pitchFamily="34" charset="0"/>
              </a:rPr>
              <a:t>The VA's Housing First program provides housing without requiring sobriety or mental health treatment first, helping veterans stabilize quicker (Health Services Research &amp; Development, 2024).</a:t>
            </a:r>
          </a:p>
          <a:p>
            <a:pPr>
              <a:buNone/>
            </a:pPr>
            <a:r>
              <a:rPr lang="en-US" sz="3200" dirty="0">
                <a:latin typeface="Arial" panose="020B0604020202020204" pitchFamily="34" charset="0"/>
                <a:cs typeface="Arial" panose="020B0604020202020204" pitchFamily="34" charset="0"/>
              </a:rPr>
              <a:t>The VA has provided:</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Over 40,000 permanent housing placements for homeless veterans in recent years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86343DE517B143AB1700704653E3AB" ma:contentTypeVersion="14" ma:contentTypeDescription="Create a new document." ma:contentTypeScope="" ma:versionID="0eae6dbc616a6a7a80dbe94777939fa6">
  <xsd:schema xmlns:xsd="http://www.w3.org/2001/XMLSchema" xmlns:xs="http://www.w3.org/2001/XMLSchema" xmlns:p="http://schemas.microsoft.com/office/2006/metadata/properties" xmlns:ns3="d06d8188-f406-42a1-b878-11ee0814c3c6" xmlns:ns4="926bb4ab-159b-4413-bbf5-813bb5df2d5e" targetNamespace="http://schemas.microsoft.com/office/2006/metadata/properties" ma:root="true" ma:fieldsID="8d59781021f88531c438c0f953d6afba" ns3:_="" ns4:_="">
    <xsd:import namespace="d06d8188-f406-42a1-b878-11ee0814c3c6"/>
    <xsd:import namespace="926bb4ab-159b-4413-bbf5-813bb5df2d5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d8188-f406-42a1-b878-11ee0814c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6bb4ab-159b-4413-bbf5-813bb5df2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06d8188-f406-42a1-b878-11ee0814c3c6" xsi:nil="true"/>
  </documentManagement>
</p:properties>
</file>

<file path=customXml/itemProps1.xml><?xml version="1.0" encoding="utf-8"?>
<ds:datastoreItem xmlns:ds="http://schemas.openxmlformats.org/officeDocument/2006/customXml" ds:itemID="{4E0D8CB3-5863-4C01-9E4E-94C4C9D423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d8188-f406-42a1-b878-11ee0814c3c6"/>
    <ds:schemaRef ds:uri="926bb4ab-159b-4413-bbf5-813bb5df2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DA0248-6137-44C8-9BC6-A157BA0755ED}">
  <ds:schemaRefs>
    <ds:schemaRef ds:uri="http://schemas.microsoft.com/sharepoint/v3/contenttype/forms"/>
  </ds:schemaRefs>
</ds:datastoreItem>
</file>

<file path=customXml/itemProps3.xml><?xml version="1.0" encoding="utf-8"?>
<ds:datastoreItem xmlns:ds="http://schemas.openxmlformats.org/officeDocument/2006/customXml" ds:itemID="{44A9BCEA-423C-4CA7-B9DA-2AE3B6226BD7}">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926bb4ab-159b-4413-bbf5-813bb5df2d5e"/>
    <ds:schemaRef ds:uri="d06d8188-f406-42a1-b878-11ee0814c3c6"/>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23832</TotalTime>
  <Words>590</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Batang</vt:lpstr>
      <vt:lpstr>Arial</vt:lpstr>
      <vt:lpstr>Calibri</vt:lpstr>
      <vt:lpstr>Helvetica</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Eash, Madelynne</cp:lastModifiedBy>
  <cp:revision>645</cp:revision>
  <cp:lastPrinted>1999-09-02T03:17:39Z</cp:lastPrinted>
  <dcterms:created xsi:type="dcterms:W3CDTF">2010-03-04T14:50:01Z</dcterms:created>
  <dcterms:modified xsi:type="dcterms:W3CDTF">2025-04-09T16:24:03Z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0x0101009F86343DE517B143AB1700704653E3AB</vt:lpwstr>
  </property>
</Properties>
</file>