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2" r:id="rId2"/>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5B2"/>
    <a:srgbClr val="004F42"/>
    <a:srgbClr val="085D54"/>
    <a:srgbClr val="065D5A"/>
    <a:srgbClr val="064F4C"/>
    <a:srgbClr val="006699"/>
    <a:srgbClr val="CC3300"/>
    <a:srgbClr val="035D5D"/>
    <a:srgbClr val="005D48"/>
    <a:srgbClr val="0622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62"/>
    <p:restoredTop sz="94660"/>
  </p:normalViewPr>
  <p:slideViewPr>
    <p:cSldViewPr showGuides="1">
      <p:cViewPr varScale="1">
        <p:scale>
          <a:sx n="39" d="100"/>
          <a:sy n="39" d="100"/>
        </p:scale>
        <p:origin x="832" y="232"/>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pn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research.ebsco.com/c/ty7tpe/viewer/html/f37embnlnn" TargetMode="External"/><Relationship Id="rId11" Type="http://schemas.openxmlformats.org/officeDocument/2006/relationships/image" Target="../media/image6.jpg"/><Relationship Id="rId5" Type="http://schemas.openxmlformats.org/officeDocument/2006/relationships/hyperlink" Target="https://doi.org/10.24815/jkg.v13i1.37492" TargetMode="External"/><Relationship Id="rId10" Type="http://schemas.openxmlformats.org/officeDocument/2006/relationships/image" Target="../media/image5.png"/><Relationship Id="rId4" Type="http://schemas.openxmlformats.org/officeDocument/2006/relationships/hyperlink" Target="https://doi.org/10.13136/isr.v14i3.822"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28970" y="-33177"/>
            <a:ext cx="32918399" cy="4152381"/>
            <a:chOff x="0" y="328862"/>
            <a:chExt cx="43891200" cy="6228572"/>
          </a:xfrm>
          <a:solidFill>
            <a:srgbClr val="D455B2"/>
          </a:solidFill>
        </p:grpSpPr>
        <p:sp>
          <p:nvSpPr>
            <p:cNvPr id="224" name="Rectangle 223"/>
            <p:cNvSpPr/>
            <p:nvPr/>
          </p:nvSpPr>
          <p:spPr bwMode="auto">
            <a:xfrm>
              <a:off x="0" y="5791200"/>
              <a:ext cx="43891200" cy="457200"/>
            </a:xfrm>
            <a:prstGeom prst="rect">
              <a:avLst/>
            </a:prstGeom>
            <a:grp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a:solidFill>
                  <a:schemeClr val="bg1"/>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2"/>
              <a:ext cx="43891200" cy="5943600"/>
            </a:xfrm>
            <a:prstGeom prst="rect">
              <a:avLst/>
            </a:prstGeom>
            <a:grp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a:solidFill>
                  <a:schemeClr val="bg1"/>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5134477" y="712864"/>
              <a:ext cx="33729119" cy="2186970"/>
            </a:xfrm>
            <a:prstGeom prst="rect">
              <a:avLst/>
            </a:prstGeom>
            <a:grpFill/>
            <a:ln w="9525">
              <a:noFill/>
              <a:miter lim="800000"/>
              <a:headEnd/>
              <a:tailEnd/>
            </a:ln>
          </p:spPr>
          <p:txBody>
            <a:bodyPr wrap="square" lIns="285640" tIns="142820" rIns="285640" bIns="142820">
              <a:spAutoFit/>
            </a:bodyPr>
            <a:lstStyle/>
            <a:p>
              <a:pPr marL="0" marR="0" algn="ctr">
                <a:spcBef>
                  <a:spcPts val="0"/>
                </a:spcBef>
                <a:spcAft>
                  <a:spcPts val="0"/>
                </a:spcAft>
              </a:pPr>
              <a:r>
                <a:rPr lang="en-US" sz="7600" b="1" dirty="0">
                  <a:solidFill>
                    <a:schemeClr val="bg1"/>
                  </a:solidFill>
                  <a:latin typeface="Arial" panose="020B0604020202020204" pitchFamily="34" charset="0"/>
                  <a:ea typeface="Times New Roman" panose="02020603050405020304" pitchFamily="18" charset="0"/>
                  <a:cs typeface="Arial" panose="020B0604020202020204" pitchFamily="34" charset="0"/>
                </a:rPr>
                <a:t>Fast Fashion is Out of Fashion</a:t>
              </a:r>
              <a:endParaRPr lang="en-US" sz="7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p:cNvSpPr txBox="1">
              <a:spLocks noChangeArrowheads="1"/>
            </p:cNvSpPr>
            <p:nvPr/>
          </p:nvSpPr>
          <p:spPr bwMode="auto">
            <a:xfrm>
              <a:off x="0" y="2390242"/>
              <a:ext cx="43891199" cy="4167192"/>
            </a:xfrm>
            <a:prstGeom prst="rect">
              <a:avLst/>
            </a:prstGeom>
            <a:grpFill/>
            <a:ln w="9525">
              <a:noFill/>
              <a:miter lim="800000"/>
              <a:headEnd/>
              <a:tailEnd/>
            </a:ln>
          </p:spPr>
          <p:txBody>
            <a:bodyPr lIns="261225" tIns="261225" rIns="261225" bIns="261225"/>
            <a:lstStyle/>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Morgan Madetzke</a:t>
              </a:r>
            </a:p>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Faculty Sponsor:  Professor Shelley Grant</a:t>
              </a:r>
            </a:p>
            <a:p>
              <a:pPr marL="0" marR="0" algn="ctr">
                <a:spcBef>
                  <a:spcPts val="0"/>
                </a:spcBef>
                <a:spcAft>
                  <a:spcPts val="0"/>
                </a:spcAft>
              </a:pPr>
              <a:r>
                <a:rPr lang="en-US" sz="4000" b="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p:txBody>
        </p:sp>
      </p:grpSp>
      <p:sp>
        <p:nvSpPr>
          <p:cNvPr id="2" name="TextBox 1"/>
          <p:cNvSpPr txBox="1"/>
          <p:nvPr/>
        </p:nvSpPr>
        <p:spPr>
          <a:xfrm>
            <a:off x="-59737" y="4050363"/>
            <a:ext cx="3810557" cy="830997"/>
          </a:xfrm>
          <a:prstGeom prst="rect">
            <a:avLst/>
          </a:prstGeom>
          <a:noFill/>
        </p:spPr>
        <p:txBody>
          <a:bodyPr wrap="square" rtlCol="0">
            <a:spAutoFit/>
          </a:bodyPr>
          <a:lstStyle/>
          <a:p>
            <a:r>
              <a:rPr lang="en-US" sz="4800" b="1" dirty="0">
                <a:solidFill>
                  <a:srgbClr val="D455B2"/>
                </a:solidFill>
                <a:latin typeface="Arial" panose="020B0604020202020204" pitchFamily="34" charset="0"/>
                <a:ea typeface="Helvetica" charset="0"/>
                <a:cs typeface="Arial" panose="020B0604020202020204" pitchFamily="34" charset="0"/>
              </a:rPr>
              <a:t>Significance </a:t>
            </a:r>
          </a:p>
        </p:txBody>
      </p:sp>
      <p:sp>
        <p:nvSpPr>
          <p:cNvPr id="12" name="TextBox 11"/>
          <p:cNvSpPr txBox="1"/>
          <p:nvPr/>
        </p:nvSpPr>
        <p:spPr>
          <a:xfrm>
            <a:off x="-52704" y="8885129"/>
            <a:ext cx="5367373" cy="830997"/>
          </a:xfrm>
          <a:prstGeom prst="rect">
            <a:avLst/>
          </a:prstGeom>
          <a:noFill/>
        </p:spPr>
        <p:txBody>
          <a:bodyPr wrap="square" rtlCol="0">
            <a:spAutoFit/>
          </a:bodyPr>
          <a:lstStyle/>
          <a:p>
            <a:r>
              <a:rPr lang="en-US" sz="4800" b="1" dirty="0">
                <a:solidFill>
                  <a:srgbClr val="D455B2"/>
                </a:solidFill>
                <a:latin typeface="Arial" panose="020B0604020202020204" pitchFamily="34" charset="0"/>
                <a:ea typeface="Helvetica" charset="0"/>
                <a:cs typeface="Arial" panose="020B0604020202020204" pitchFamily="34" charset="0"/>
              </a:rPr>
              <a:t>Introduction</a:t>
            </a:r>
          </a:p>
        </p:txBody>
      </p:sp>
      <p:sp>
        <p:nvSpPr>
          <p:cNvPr id="18" name="TextBox 17"/>
          <p:cNvSpPr txBox="1"/>
          <p:nvPr/>
        </p:nvSpPr>
        <p:spPr>
          <a:xfrm>
            <a:off x="11255535" y="4096530"/>
            <a:ext cx="6622326" cy="1569660"/>
          </a:xfrm>
          <a:prstGeom prst="rect">
            <a:avLst/>
          </a:prstGeom>
          <a:noFill/>
        </p:spPr>
        <p:txBody>
          <a:bodyPr wrap="none" rtlCol="0">
            <a:spAutoFit/>
          </a:bodyPr>
          <a:lstStyle/>
          <a:p>
            <a:r>
              <a:rPr lang="en-US" sz="4800" b="1" dirty="0">
                <a:solidFill>
                  <a:srgbClr val="D455B2"/>
                </a:solidFill>
                <a:latin typeface="Arial" panose="020B0604020202020204" pitchFamily="34" charset="0"/>
                <a:ea typeface="Helvetica" charset="0"/>
                <a:cs typeface="Arial" panose="020B0604020202020204" pitchFamily="34" charset="0"/>
              </a:rPr>
              <a:t>Environmental Impact</a:t>
            </a:r>
          </a:p>
          <a:p>
            <a:endParaRPr lang="en-US" sz="4800" b="1" dirty="0">
              <a:solidFill>
                <a:srgbClr val="D455B2"/>
              </a:solidFill>
              <a:latin typeface="Arial" panose="020B0604020202020204" pitchFamily="34" charset="0"/>
              <a:ea typeface="Helvetica" charset="0"/>
              <a:cs typeface="Arial" panose="020B0604020202020204" pitchFamily="34" charset="0"/>
            </a:endParaRPr>
          </a:p>
        </p:txBody>
      </p:sp>
      <p:sp>
        <p:nvSpPr>
          <p:cNvPr id="24" name="TextBox 23"/>
          <p:cNvSpPr txBox="1"/>
          <p:nvPr/>
        </p:nvSpPr>
        <p:spPr>
          <a:xfrm>
            <a:off x="22674753" y="4084261"/>
            <a:ext cx="6009979" cy="830997"/>
          </a:xfrm>
          <a:prstGeom prst="rect">
            <a:avLst/>
          </a:prstGeom>
          <a:noFill/>
        </p:spPr>
        <p:txBody>
          <a:bodyPr wrap="none" rtlCol="0">
            <a:spAutoFit/>
          </a:bodyPr>
          <a:lstStyle/>
          <a:p>
            <a:r>
              <a:rPr lang="en-US" sz="4800" b="1" dirty="0">
                <a:solidFill>
                  <a:srgbClr val="D455B2"/>
                </a:solidFill>
                <a:latin typeface="Arial" panose="020B0604020202020204" pitchFamily="34" charset="0"/>
                <a:ea typeface="Helvetica" charset="0"/>
                <a:cs typeface="Arial" panose="020B0604020202020204" pitchFamily="34" charset="0"/>
              </a:rPr>
              <a:t>Fashion Influencers</a:t>
            </a: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42" name="Line 508"/>
          <p:cNvSpPr>
            <a:spLocks noChangeShapeType="1"/>
          </p:cNvSpPr>
          <p:nvPr/>
        </p:nvSpPr>
        <p:spPr bwMode="auto">
          <a:xfrm>
            <a:off x="15511824" y="93583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706"/>
          <p:cNvSpPr txBox="1">
            <a:spLocks noChangeArrowheads="1"/>
          </p:cNvSpPr>
          <p:nvPr/>
        </p:nvSpPr>
        <p:spPr bwMode="auto">
          <a:xfrm>
            <a:off x="-47764" y="9398115"/>
            <a:ext cx="11328081"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rtl="0">
              <a:spcBef>
                <a:spcPts val="0"/>
              </a:spcBef>
              <a:spcAft>
                <a:spcPts val="0"/>
              </a:spcAft>
              <a:buNone/>
            </a:pPr>
            <a:r>
              <a:rPr lang="en-US" sz="3200" b="0" i="0" u="none" strike="noStrike" dirty="0">
                <a:solidFill>
                  <a:srgbClr val="000000"/>
                </a:solidFill>
                <a:effectLst/>
                <a:latin typeface="Arial" panose="020B0604020202020204" pitchFamily="34" charset="0"/>
              </a:rPr>
              <a:t>Fast fashion is a sector of the fashion industry that rapidly produces poor-quality clothing for affordable prices to keep pace with ever-changing trends. According to the European Environmental Agency, </a:t>
            </a:r>
            <a:br>
              <a:rPr lang="en-US" sz="3200" b="0" i="0" u="none" strike="noStrike" dirty="0">
                <a:solidFill>
                  <a:srgbClr val="000000"/>
                </a:solidFill>
                <a:effectLst/>
                <a:latin typeface="Arial" panose="020B0604020202020204" pitchFamily="34" charset="0"/>
              </a:rPr>
            </a:br>
            <a:r>
              <a:rPr lang="en-US" sz="3200" b="0" i="0" u="none" strike="noStrike" dirty="0">
                <a:solidFill>
                  <a:srgbClr val="000000"/>
                </a:solidFill>
                <a:effectLst/>
                <a:latin typeface="Arial" panose="020B0604020202020204" pitchFamily="34" charset="0"/>
              </a:rPr>
              <a:t>fashion is the fourth</a:t>
            </a:r>
            <a:br>
              <a:rPr lang="en-US" sz="3200" b="0" i="0" u="none" strike="noStrike" dirty="0">
                <a:solidFill>
                  <a:srgbClr val="000000"/>
                </a:solidFill>
                <a:effectLst/>
                <a:latin typeface="Arial" panose="020B0604020202020204" pitchFamily="34" charset="0"/>
              </a:rPr>
            </a:br>
            <a:r>
              <a:rPr lang="en-US" sz="3200" b="0" i="0" u="none" strike="noStrike" dirty="0">
                <a:solidFill>
                  <a:srgbClr val="000000"/>
                </a:solidFill>
                <a:effectLst/>
                <a:latin typeface="Arial" panose="020B0604020202020204" pitchFamily="34" charset="0"/>
              </a:rPr>
              <a:t> highest consumer of </a:t>
            </a:r>
            <a:br>
              <a:rPr lang="en-US" sz="3200" b="0" i="0" u="none" strike="noStrike" dirty="0">
                <a:solidFill>
                  <a:srgbClr val="000000"/>
                </a:solidFill>
                <a:effectLst/>
                <a:latin typeface="Arial" panose="020B0604020202020204" pitchFamily="34" charset="0"/>
              </a:rPr>
            </a:br>
            <a:r>
              <a:rPr lang="en-US" sz="3200" b="0" i="0" u="none" strike="noStrike" dirty="0">
                <a:solidFill>
                  <a:srgbClr val="000000"/>
                </a:solidFill>
                <a:effectLst/>
                <a:latin typeface="Arial" panose="020B0604020202020204" pitchFamily="34" charset="0"/>
              </a:rPr>
              <a:t>primary resources,</a:t>
            </a:r>
            <a:r>
              <a:rPr lang="en-US" sz="3200" dirty="0">
                <a:solidFill>
                  <a:srgbClr val="000000"/>
                </a:solidFill>
              </a:rPr>
              <a:t> </a:t>
            </a:r>
            <a:br>
              <a:rPr lang="en-US" sz="3200" dirty="0">
                <a:solidFill>
                  <a:srgbClr val="000000"/>
                </a:solidFill>
              </a:rPr>
            </a:br>
            <a:r>
              <a:rPr lang="en-US" sz="3200" b="0" i="0" u="none" strike="noStrike" dirty="0">
                <a:solidFill>
                  <a:srgbClr val="000000"/>
                </a:solidFill>
                <a:effectLst/>
                <a:latin typeface="Arial" panose="020B0604020202020204" pitchFamily="34" charset="0"/>
              </a:rPr>
              <a:t>following food, housing,</a:t>
            </a:r>
            <a:r>
              <a:rPr lang="en-US" sz="3200" dirty="0">
                <a:solidFill>
                  <a:srgbClr val="000000"/>
                </a:solidFill>
              </a:rPr>
              <a:t> </a:t>
            </a:r>
            <a:br>
              <a:rPr lang="en-US" sz="3200" dirty="0">
                <a:solidFill>
                  <a:srgbClr val="000000"/>
                </a:solidFill>
              </a:rPr>
            </a:br>
            <a:r>
              <a:rPr lang="en-US" sz="3200" b="0" i="0" u="none" strike="noStrike" dirty="0">
                <a:solidFill>
                  <a:srgbClr val="000000"/>
                </a:solidFill>
                <a:effectLst/>
                <a:latin typeface="Arial" panose="020B0604020202020204" pitchFamily="34" charset="0"/>
              </a:rPr>
              <a:t>and transportation.</a:t>
            </a:r>
          </a:p>
          <a:p>
            <a:pPr rtl="0">
              <a:spcBef>
                <a:spcPts val="0"/>
              </a:spcBef>
              <a:spcAft>
                <a:spcPts val="0"/>
              </a:spcAft>
              <a:buNone/>
            </a:pPr>
            <a:r>
              <a:rPr lang="en-US" sz="3200" b="0" i="0" u="none" strike="noStrike" dirty="0">
                <a:solidFill>
                  <a:srgbClr val="000000"/>
                </a:solidFill>
                <a:effectLst/>
                <a:latin typeface="Arial" panose="020B0604020202020204" pitchFamily="34" charset="0"/>
              </a:rPr>
              <a:t> (EEA, 2019, as cited </a:t>
            </a:r>
          </a:p>
          <a:p>
            <a:pPr rtl="0">
              <a:spcBef>
                <a:spcPts val="0"/>
              </a:spcBef>
              <a:spcAft>
                <a:spcPts val="0"/>
              </a:spcAft>
              <a:buNone/>
            </a:pPr>
            <a:r>
              <a:rPr lang="en-US" sz="3200" b="0" i="0" u="none" strike="noStrike" dirty="0">
                <a:solidFill>
                  <a:srgbClr val="000000"/>
                </a:solidFill>
                <a:effectLst/>
                <a:latin typeface="Arial" panose="020B0604020202020204" pitchFamily="34" charset="0"/>
              </a:rPr>
              <a:t>in Olivar Aponte., et </a:t>
            </a:r>
          </a:p>
          <a:p>
            <a:pPr rtl="0">
              <a:spcBef>
                <a:spcPts val="0"/>
              </a:spcBef>
              <a:spcAft>
                <a:spcPts val="0"/>
              </a:spcAft>
              <a:buNone/>
            </a:pPr>
            <a:r>
              <a:rPr lang="en-US" sz="3200" b="0" i="0" u="none" strike="noStrike" dirty="0">
                <a:solidFill>
                  <a:srgbClr val="000000"/>
                </a:solidFill>
                <a:effectLst/>
                <a:latin typeface="Arial" panose="020B0604020202020204" pitchFamily="34" charset="0"/>
              </a:rPr>
              <a:t>al 2024).</a:t>
            </a:r>
            <a:endParaRPr lang="en-US" altLang="en-US" sz="3200" b="1" dirty="0"/>
          </a:p>
        </p:txBody>
      </p:sp>
      <p:sp>
        <p:nvSpPr>
          <p:cNvPr id="45" name="Text Box 709"/>
          <p:cNvSpPr txBox="1">
            <a:spLocks noChangeArrowheads="1"/>
          </p:cNvSpPr>
          <p:nvPr/>
        </p:nvSpPr>
        <p:spPr bwMode="auto">
          <a:xfrm>
            <a:off x="22639946" y="4694248"/>
            <a:ext cx="10299234"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t>From 2000 to 2015, the number of garments made by the fashion industry skyrocketed from 50 billion to 100 billion. Fashion influencers have contributed to this growth by promoting fast fashion via their widely followed social media accounts. Consumers are drawn to make impulsive buys from fast fashion companies that these fashion influencers advertise due to the more personal form of marketing, the convenience of online shopping, and discounts that further lower the price of the fast fashion </a:t>
            </a:r>
            <a:br>
              <a:rPr lang="en-US" altLang="en-US" sz="3200" dirty="0"/>
            </a:br>
            <a:r>
              <a:rPr lang="en-US" altLang="en-US" sz="3200" dirty="0"/>
              <a:t>items consumers </a:t>
            </a:r>
          </a:p>
          <a:p>
            <a:pPr eaLnBrk="1" hangingPunct="1">
              <a:spcBef>
                <a:spcPct val="0"/>
              </a:spcBef>
              <a:buFontTx/>
              <a:buNone/>
            </a:pPr>
            <a:r>
              <a:rPr lang="en-US" altLang="en-US" sz="3200" dirty="0"/>
              <a:t>are already considering </a:t>
            </a:r>
            <a:br>
              <a:rPr lang="en-US" altLang="en-US" sz="3200" dirty="0"/>
            </a:br>
            <a:r>
              <a:rPr lang="en-US" altLang="en-US" sz="3200" dirty="0"/>
              <a:t>for purchase </a:t>
            </a:r>
            <a:br>
              <a:rPr lang="en-US" altLang="en-US" sz="3200" dirty="0"/>
            </a:br>
            <a:r>
              <a:rPr lang="en-US" altLang="en-US" sz="3200" dirty="0"/>
              <a:t>(</a:t>
            </a:r>
            <a:r>
              <a:rPr lang="en-US" altLang="en-US" sz="3200" dirty="0" err="1"/>
              <a:t>Moch</a:t>
            </a:r>
            <a:r>
              <a:rPr lang="en-US" altLang="en-US" sz="3200" dirty="0"/>
              <a:t>, 2024).</a:t>
            </a:r>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48" name="Text Box 1039"/>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a:p>
          <a:p>
            <a:pPr eaLnBrk="1" hangingPunct="1">
              <a:spcBef>
                <a:spcPct val="0"/>
              </a:spcBef>
              <a:buFontTx/>
              <a:buNone/>
            </a:pPr>
            <a:endParaRPr lang="en-US" altLang="en-US" sz="3200"/>
          </a:p>
        </p:txBody>
      </p:sp>
      <p:sp>
        <p:nvSpPr>
          <p:cNvPr id="51" name="Rectangle 1049"/>
          <p:cNvSpPr>
            <a:spLocks noChangeArrowheads="1"/>
          </p:cNvSpPr>
          <p:nvPr/>
        </p:nvSpPr>
        <p:spPr bwMode="auto">
          <a:xfrm>
            <a:off x="6096000" y="13639799"/>
            <a:ext cx="22334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52" name="Rectangle 1050"/>
          <p:cNvSpPr>
            <a:spLocks noChangeArrowheads="1"/>
          </p:cNvSpPr>
          <p:nvPr/>
        </p:nvSpPr>
        <p:spPr bwMode="auto">
          <a:xfrm>
            <a:off x="11283007" y="15478913"/>
            <a:ext cx="1141065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200" b="0" i="0" u="none" strike="noStrike" dirty="0">
                <a:solidFill>
                  <a:srgbClr val="000000"/>
                </a:solidFill>
                <a:effectLst/>
              </a:rPr>
              <a:t>Notable fast fashion brands including H&amp;M, Zara, and Mango release new clothing collections every 3-5 weeks, encouraging consumption and creating more textile waste. (Esposti et al., 2024). </a:t>
            </a:r>
            <a:r>
              <a:rPr lang="en-US" sz="3200" dirty="0">
                <a:solidFill>
                  <a:srgbClr val="000000"/>
                </a:solidFill>
              </a:rPr>
              <a:t>The </a:t>
            </a:r>
            <a:r>
              <a:rPr lang="en-US" altLang="en-US" sz="3200" dirty="0">
                <a:ea typeface="Batang" panose="02030600000101010101" pitchFamily="18" charset="-127"/>
              </a:rPr>
              <a:t>clothing itself is bad quality. Although it doesn’t cost as much money to make cheap garments, the real reason brands opt for poor-quality pieces is that it’s not made to last more than a few uses. So even if a customer isn’t shopping for the sake of following trends, then they’d likely have to come back to get some sort of replacement for their unwearable clothes. Instead of going elsewhere to purchase better quality clothing consumers return to fast fashion brands, because the clothing is both stylish and affordable (</a:t>
            </a:r>
            <a:r>
              <a:rPr lang="en-US" altLang="en-US" sz="3200" dirty="0" err="1">
                <a:ea typeface="Batang" panose="02030600000101010101" pitchFamily="18" charset="-127"/>
              </a:rPr>
              <a:t>Moch</a:t>
            </a:r>
            <a:r>
              <a:rPr lang="en-US" altLang="en-US" sz="3200" dirty="0">
                <a:ea typeface="Batang" panose="02030600000101010101" pitchFamily="18" charset="-127"/>
              </a:rPr>
              <a:t>, 2024). </a:t>
            </a:r>
          </a:p>
        </p:txBody>
      </p:sp>
      <p:sp>
        <p:nvSpPr>
          <p:cNvPr id="75" name="Text Box 2070"/>
          <p:cNvSpPr txBox="1">
            <a:spLocks noChangeArrowheads="1"/>
          </p:cNvSpPr>
          <p:nvPr/>
        </p:nvSpPr>
        <p:spPr bwMode="auto">
          <a:xfrm>
            <a:off x="23059394" y="5140371"/>
            <a:ext cx="949665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None/>
            </a:pPr>
            <a:endParaRPr lang="en-US" altLang="en-US" sz="2700" dirty="0"/>
          </a:p>
        </p:txBody>
      </p:sp>
      <p:sp>
        <p:nvSpPr>
          <p:cNvPr id="55" name="TextBox 54"/>
          <p:cNvSpPr txBox="1"/>
          <p:nvPr/>
        </p:nvSpPr>
        <p:spPr>
          <a:xfrm>
            <a:off x="-30934" y="15774194"/>
            <a:ext cx="7738697" cy="830997"/>
          </a:xfrm>
          <a:prstGeom prst="rect">
            <a:avLst/>
          </a:prstGeom>
          <a:noFill/>
        </p:spPr>
        <p:txBody>
          <a:bodyPr wrap="square" rtlCol="0">
            <a:spAutoFit/>
          </a:bodyPr>
          <a:lstStyle/>
          <a:p>
            <a:r>
              <a:rPr lang="en-US" sz="4800" b="1" dirty="0">
                <a:solidFill>
                  <a:srgbClr val="D455B2"/>
                </a:solidFill>
                <a:latin typeface="Arial" panose="020B0604020202020204" pitchFamily="34" charset="0"/>
                <a:ea typeface="Helvetica" charset="0"/>
                <a:cs typeface="Arial" panose="020B0604020202020204" pitchFamily="34" charset="0"/>
              </a:rPr>
              <a:t>Consumption Culture</a:t>
            </a:r>
          </a:p>
        </p:txBody>
      </p:sp>
      <p:sp>
        <p:nvSpPr>
          <p:cNvPr id="59" name="TextBox 58"/>
          <p:cNvSpPr txBox="1"/>
          <p:nvPr/>
        </p:nvSpPr>
        <p:spPr>
          <a:xfrm>
            <a:off x="22651246" y="12681556"/>
            <a:ext cx="3884397" cy="830997"/>
          </a:xfrm>
          <a:prstGeom prst="rect">
            <a:avLst/>
          </a:prstGeom>
          <a:noFill/>
        </p:spPr>
        <p:txBody>
          <a:bodyPr wrap="none" rtlCol="0">
            <a:spAutoFit/>
          </a:bodyPr>
          <a:lstStyle/>
          <a:p>
            <a:r>
              <a:rPr lang="en-US" sz="4800" b="1" dirty="0">
                <a:solidFill>
                  <a:srgbClr val="D455B2"/>
                </a:solidFill>
                <a:latin typeface="Helvetica" charset="0"/>
                <a:ea typeface="Helvetica" charset="0"/>
                <a:cs typeface="Helvetica" charset="0"/>
              </a:rPr>
              <a:t>Conclusions</a:t>
            </a:r>
          </a:p>
        </p:txBody>
      </p:sp>
      <p:sp>
        <p:nvSpPr>
          <p:cNvPr id="80" name="TextBox 79"/>
          <p:cNvSpPr txBox="1"/>
          <p:nvPr/>
        </p:nvSpPr>
        <p:spPr>
          <a:xfrm>
            <a:off x="22738283" y="19389606"/>
            <a:ext cx="3507692" cy="830997"/>
          </a:xfrm>
          <a:prstGeom prst="rect">
            <a:avLst/>
          </a:prstGeom>
          <a:noFill/>
        </p:spPr>
        <p:txBody>
          <a:bodyPr wrap="none" rtlCol="0">
            <a:spAutoFit/>
          </a:bodyPr>
          <a:lstStyle/>
          <a:p>
            <a:r>
              <a:rPr lang="en-US" sz="4800" b="1" dirty="0">
                <a:solidFill>
                  <a:srgbClr val="D455B2"/>
                </a:solidFill>
                <a:latin typeface="Helvetica" charset="0"/>
                <a:ea typeface="Helvetica" charset="0"/>
                <a:cs typeface="Helvetica" charset="0"/>
              </a:rPr>
              <a:t>References</a:t>
            </a:r>
          </a:p>
        </p:txBody>
      </p:sp>
      <p:sp>
        <p:nvSpPr>
          <p:cNvPr id="82" name="Text Box 2070"/>
          <p:cNvSpPr txBox="1">
            <a:spLocks noChangeArrowheads="1"/>
          </p:cNvSpPr>
          <p:nvPr/>
        </p:nvSpPr>
        <p:spPr bwMode="auto">
          <a:xfrm>
            <a:off x="22643330" y="13148854"/>
            <a:ext cx="9853297"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r>
              <a:rPr lang="en-US" altLang="en-US" sz="3200" dirty="0"/>
              <a:t>Consumer purchasing habits seem to be unaffected by their knowledge of, or lack there of, about sustainability. Therefore, it would be of the most benefit to the environment if we were to utilize fashion influencers to promote eco friendly brands, give fashion tips that are sustainable, and could potentially make slow fashion trend, which could influence the fashion industry to be more sustainable. Furthermore, by reforming policies enforce stricter regulations regarding the pollution that the fast fashion industry causes in countries and unions such at the United States, we could potentially cut back on the damage being done to our environment. </a:t>
            </a:r>
          </a:p>
        </p:txBody>
      </p:sp>
      <p:sp>
        <p:nvSpPr>
          <p:cNvPr id="83" name="TextBox 82"/>
          <p:cNvSpPr txBox="1"/>
          <p:nvPr/>
        </p:nvSpPr>
        <p:spPr>
          <a:xfrm>
            <a:off x="11304406" y="14829787"/>
            <a:ext cx="7656263" cy="830997"/>
          </a:xfrm>
          <a:prstGeom prst="rect">
            <a:avLst/>
          </a:prstGeom>
          <a:noFill/>
        </p:spPr>
        <p:txBody>
          <a:bodyPr wrap="none" rtlCol="0">
            <a:spAutoFit/>
          </a:bodyPr>
          <a:lstStyle/>
          <a:p>
            <a:r>
              <a:rPr lang="en-US" sz="4800" b="1" dirty="0">
                <a:solidFill>
                  <a:srgbClr val="D455B2"/>
                </a:solidFill>
                <a:latin typeface="Arial" panose="020B0604020202020204" pitchFamily="34" charset="0"/>
                <a:ea typeface="Helvetica" charset="0"/>
                <a:cs typeface="Arial" panose="020B0604020202020204" pitchFamily="34" charset="0"/>
              </a:rPr>
              <a:t>Intentional Obsolescence</a:t>
            </a:r>
          </a:p>
        </p:txBody>
      </p:sp>
      <p:sp>
        <p:nvSpPr>
          <p:cNvPr id="84" name="Text Box 2070"/>
          <p:cNvSpPr txBox="1">
            <a:spLocks noChangeArrowheads="1"/>
          </p:cNvSpPr>
          <p:nvPr/>
        </p:nvSpPr>
        <p:spPr bwMode="auto">
          <a:xfrm>
            <a:off x="22792102" y="19936470"/>
            <a:ext cx="968390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None/>
            </a:pPr>
            <a:r>
              <a:rPr lang="en-US" sz="1400" b="1" i="0" u="none" strike="noStrike" dirty="0">
                <a:solidFill>
                  <a:srgbClr val="000000"/>
                </a:solidFill>
                <a:effectLst/>
                <a:latin typeface="Arial" panose="020B0604020202020204" pitchFamily="34" charset="0"/>
              </a:rPr>
              <a:t>Bernard, A. L. (2023). The Hidden Costs Behind Cheap Clothing: Addressing Fast Fashion’s Environmental and Humanitarian Impact. </a:t>
            </a:r>
            <a:r>
              <a:rPr lang="en-US" sz="1400" b="1" i="1" u="none" strike="noStrike" dirty="0">
                <a:solidFill>
                  <a:srgbClr val="000000"/>
                </a:solidFill>
                <a:effectLst/>
                <a:latin typeface="Arial" panose="020B0604020202020204" pitchFamily="34" charset="0"/>
              </a:rPr>
              <a:t>Vanderbilt Journal of Entertainment &amp; Technology Law</a:t>
            </a:r>
            <a:r>
              <a:rPr lang="en-US" sz="1400" b="1" i="0" u="none" strike="noStrike" dirty="0">
                <a:solidFill>
                  <a:srgbClr val="000000"/>
                </a:solidFill>
                <a:effectLst/>
                <a:latin typeface="Arial" panose="020B0604020202020204" pitchFamily="34" charset="0"/>
              </a:rPr>
              <a:t>, </a:t>
            </a:r>
            <a:r>
              <a:rPr lang="en-US" sz="1400" b="1" i="1" u="none" strike="noStrike" dirty="0">
                <a:solidFill>
                  <a:srgbClr val="000000"/>
                </a:solidFill>
                <a:effectLst/>
                <a:latin typeface="Arial" panose="020B0604020202020204" pitchFamily="34" charset="0"/>
              </a:rPr>
              <a:t>25</a:t>
            </a:r>
            <a:r>
              <a:rPr lang="en-US" sz="1400" b="1" i="0" u="none" strike="noStrike" dirty="0">
                <a:solidFill>
                  <a:srgbClr val="000000"/>
                </a:solidFill>
                <a:effectLst/>
                <a:latin typeface="Arial" panose="020B0604020202020204" pitchFamily="34" charset="0"/>
              </a:rPr>
              <a:t>(3), 541–567. </a:t>
            </a:r>
          </a:p>
          <a:p>
            <a:pPr marL="0" indent="0" algn="just" eaLnBrk="1" hangingPunct="1">
              <a:spcBef>
                <a:spcPct val="0"/>
              </a:spcBef>
              <a:buNone/>
            </a:pPr>
            <a:r>
              <a:rPr lang="en-US" sz="1400" b="1" i="0" u="none" strike="noStrike" dirty="0">
                <a:solidFill>
                  <a:srgbClr val="000000"/>
                </a:solidFill>
                <a:effectLst/>
                <a:latin typeface="Arial" panose="020B0604020202020204" pitchFamily="34" charset="0"/>
              </a:rPr>
              <a:t>Esposti, P. D., </a:t>
            </a:r>
            <a:r>
              <a:rPr lang="en-US" sz="1400" b="1" i="0" u="none" strike="noStrike" dirty="0" err="1">
                <a:solidFill>
                  <a:srgbClr val="000000"/>
                </a:solidFill>
                <a:effectLst/>
                <a:latin typeface="Arial" panose="020B0604020202020204" pitchFamily="34" charset="0"/>
              </a:rPr>
              <a:t>Mortara</a:t>
            </a:r>
            <a:r>
              <a:rPr lang="en-US" sz="1400" b="1" i="0" u="none" strike="noStrike" dirty="0">
                <a:solidFill>
                  <a:srgbClr val="000000"/>
                </a:solidFill>
                <a:effectLst/>
                <a:latin typeface="Arial" panose="020B0604020202020204" pitchFamily="34" charset="0"/>
              </a:rPr>
              <a:t>, A., &amp; Roberti, G. (2024). Unsustainable Fashion: SHEIN and the Fast Fashion Consumption Model. </a:t>
            </a:r>
            <a:r>
              <a:rPr lang="en-US" sz="1400" b="1" i="1" u="none" strike="noStrike" dirty="0">
                <a:solidFill>
                  <a:srgbClr val="000000"/>
                </a:solidFill>
                <a:effectLst/>
                <a:latin typeface="Arial" panose="020B0604020202020204" pitchFamily="34" charset="0"/>
              </a:rPr>
              <a:t>Italian Sociological Review</a:t>
            </a:r>
            <a:r>
              <a:rPr lang="en-US" sz="1400" b="1" i="0" u="none" strike="noStrike" dirty="0">
                <a:solidFill>
                  <a:srgbClr val="000000"/>
                </a:solidFill>
                <a:effectLst/>
                <a:latin typeface="Arial" panose="020B0604020202020204" pitchFamily="34" charset="0"/>
              </a:rPr>
              <a:t>, </a:t>
            </a:r>
            <a:r>
              <a:rPr lang="en-US" sz="1400" b="1" i="1" u="none" strike="noStrike" dirty="0">
                <a:solidFill>
                  <a:srgbClr val="000000"/>
                </a:solidFill>
                <a:effectLst/>
                <a:latin typeface="Arial" panose="020B0604020202020204" pitchFamily="34" charset="0"/>
              </a:rPr>
              <a:t>14</a:t>
            </a:r>
            <a:r>
              <a:rPr lang="en-US" sz="1400" b="1" i="0" u="none" strike="noStrike" dirty="0">
                <a:solidFill>
                  <a:srgbClr val="000000"/>
                </a:solidFill>
                <a:effectLst/>
                <a:latin typeface="Arial" panose="020B0604020202020204" pitchFamily="34" charset="0"/>
              </a:rPr>
              <a:t>(3), 929–951. </a:t>
            </a:r>
            <a:r>
              <a:rPr lang="en-US" sz="1400" b="1" i="0" u="sng" strike="noStrike" dirty="0">
                <a:solidFill>
                  <a:srgbClr val="1155CC"/>
                </a:solidFill>
                <a:effectLst/>
                <a:latin typeface="Arial" panose="020B0604020202020204" pitchFamily="34" charset="0"/>
                <a:hlinkClick r:id="rId4"/>
              </a:rPr>
              <a:t>https://doi.org/10.13136/isr.v14i3.822</a:t>
            </a:r>
            <a:endParaRPr lang="en-US" sz="1400" b="0" i="0" u="none" strike="noStrike" dirty="0">
              <a:solidFill>
                <a:srgbClr val="000000"/>
              </a:solidFill>
              <a:effectLst/>
              <a:latin typeface="Arial" panose="020B0604020202020204" pitchFamily="34" charset="0"/>
            </a:endParaRPr>
          </a:p>
          <a:p>
            <a:pPr marL="0" indent="0" algn="just" eaLnBrk="1" hangingPunct="1">
              <a:spcBef>
                <a:spcPct val="0"/>
              </a:spcBef>
              <a:buNone/>
            </a:pPr>
            <a:r>
              <a:rPr lang="en-US" sz="1400" b="1" i="0" u="none" strike="noStrike" dirty="0" err="1">
                <a:solidFill>
                  <a:srgbClr val="000000"/>
                </a:solidFill>
                <a:effectLst/>
                <a:latin typeface="Arial" panose="020B0604020202020204" pitchFamily="34" charset="0"/>
              </a:rPr>
              <a:t>Moch</a:t>
            </a:r>
            <a:r>
              <a:rPr lang="en-US" sz="1400" b="1" i="0" u="none" strike="noStrike" dirty="0">
                <a:solidFill>
                  <a:srgbClr val="000000"/>
                </a:solidFill>
                <a:effectLst/>
                <a:latin typeface="Arial" panose="020B0604020202020204" pitchFamily="34" charset="0"/>
              </a:rPr>
              <a:t> </a:t>
            </a:r>
            <a:r>
              <a:rPr lang="en-US" sz="1400" b="1" i="0" u="none" strike="noStrike" dirty="0" err="1">
                <a:solidFill>
                  <a:srgbClr val="000000"/>
                </a:solidFill>
                <a:effectLst/>
                <a:latin typeface="Arial" panose="020B0604020202020204" pitchFamily="34" charset="0"/>
              </a:rPr>
              <a:t>Zihad</a:t>
            </a:r>
            <a:r>
              <a:rPr lang="en-US" sz="1400" b="1" i="0" u="none" strike="noStrike" dirty="0">
                <a:solidFill>
                  <a:srgbClr val="000000"/>
                </a:solidFill>
                <a:effectLst/>
                <a:latin typeface="Arial" panose="020B0604020202020204" pitchFamily="34" charset="0"/>
              </a:rPr>
              <a:t> </a:t>
            </a:r>
            <a:r>
              <a:rPr lang="en-US" sz="1400" b="1" i="0" u="none" strike="noStrike" dirty="0" err="1">
                <a:solidFill>
                  <a:srgbClr val="000000"/>
                </a:solidFill>
                <a:effectLst/>
                <a:latin typeface="Arial" panose="020B0604020202020204" pitchFamily="34" charset="0"/>
              </a:rPr>
              <a:t>Islami</a:t>
            </a:r>
            <a:r>
              <a:rPr lang="en-US" sz="1400" b="1" i="0" u="none" strike="noStrike" dirty="0">
                <a:solidFill>
                  <a:srgbClr val="000000"/>
                </a:solidFill>
                <a:effectLst/>
                <a:latin typeface="Arial" panose="020B0604020202020204" pitchFamily="34" charset="0"/>
              </a:rPr>
              <a:t>, Yoga Aditya </a:t>
            </a:r>
            <a:r>
              <a:rPr lang="en-US" sz="1400" b="1" i="0" u="none" strike="noStrike" dirty="0" err="1">
                <a:solidFill>
                  <a:srgbClr val="000000"/>
                </a:solidFill>
                <a:effectLst/>
                <a:latin typeface="Arial" panose="020B0604020202020204" pitchFamily="34" charset="0"/>
              </a:rPr>
              <a:t>Leite</a:t>
            </a:r>
            <a:r>
              <a:rPr lang="en-US" sz="1400" b="1" i="0" u="none" strike="noStrike" dirty="0">
                <a:solidFill>
                  <a:srgbClr val="000000"/>
                </a:solidFill>
                <a:effectLst/>
                <a:latin typeface="Arial" panose="020B0604020202020204" pitchFamily="34" charset="0"/>
              </a:rPr>
              <a:t>, Dian Aris </a:t>
            </a:r>
            <a:r>
              <a:rPr lang="en-US" sz="1400" b="1" i="0" u="none" strike="noStrike" dirty="0" err="1">
                <a:solidFill>
                  <a:srgbClr val="000000"/>
                </a:solidFill>
                <a:effectLst/>
                <a:latin typeface="Arial" panose="020B0604020202020204" pitchFamily="34" charset="0"/>
              </a:rPr>
              <a:t>Munandar</a:t>
            </a:r>
            <a:r>
              <a:rPr lang="en-US" sz="1400" b="1" i="0" u="none" strike="noStrike" dirty="0">
                <a:solidFill>
                  <a:srgbClr val="000000"/>
                </a:solidFill>
                <a:effectLst/>
                <a:latin typeface="Arial" panose="020B0604020202020204" pitchFamily="34" charset="0"/>
              </a:rPr>
              <a:t>, </a:t>
            </a:r>
            <a:r>
              <a:rPr lang="en-US" sz="1400" b="1" i="0" u="none" strike="noStrike" dirty="0" err="1">
                <a:solidFill>
                  <a:srgbClr val="000000"/>
                </a:solidFill>
                <a:effectLst/>
                <a:latin typeface="Arial" panose="020B0604020202020204" pitchFamily="34" charset="0"/>
              </a:rPr>
              <a:t>Yuana</a:t>
            </a:r>
            <a:r>
              <a:rPr lang="en-US" sz="1400" b="1" i="0" u="none" strike="noStrike" dirty="0">
                <a:solidFill>
                  <a:srgbClr val="000000"/>
                </a:solidFill>
                <a:effectLst/>
                <a:latin typeface="Arial" panose="020B0604020202020204" pitchFamily="34" charset="0"/>
              </a:rPr>
              <a:t> Novita Sari, &amp; </a:t>
            </a:r>
            <a:r>
              <a:rPr lang="en-US" sz="1400" b="1" i="0" u="none" strike="noStrike" dirty="0" err="1">
                <a:solidFill>
                  <a:srgbClr val="000000"/>
                </a:solidFill>
                <a:effectLst/>
                <a:latin typeface="Arial" panose="020B0604020202020204" pitchFamily="34" charset="0"/>
              </a:rPr>
              <a:t>Sonjoruri</a:t>
            </a:r>
            <a:r>
              <a:rPr lang="en-US" sz="1400" b="1" i="0" u="none" strike="noStrike" dirty="0">
                <a:solidFill>
                  <a:srgbClr val="000000"/>
                </a:solidFill>
                <a:effectLst/>
                <a:latin typeface="Arial" panose="020B0604020202020204" pitchFamily="34" charset="0"/>
              </a:rPr>
              <a:t> </a:t>
            </a:r>
            <a:r>
              <a:rPr lang="en-US" sz="1400" b="1" i="0" u="none" strike="noStrike" dirty="0" err="1">
                <a:solidFill>
                  <a:srgbClr val="000000"/>
                </a:solidFill>
                <a:effectLst/>
                <a:latin typeface="Arial" panose="020B0604020202020204" pitchFamily="34" charset="0"/>
              </a:rPr>
              <a:t>Budiani</a:t>
            </a:r>
            <a:r>
              <a:rPr lang="en-US" sz="1400" b="1" i="0" u="none" strike="noStrike" dirty="0">
                <a:solidFill>
                  <a:srgbClr val="000000"/>
                </a:solidFill>
                <a:effectLst/>
                <a:latin typeface="Arial" panose="020B0604020202020204" pitchFamily="34" charset="0"/>
              </a:rPr>
              <a:t> </a:t>
            </a:r>
            <a:r>
              <a:rPr lang="en-US" sz="1400" b="1" i="0" u="none" strike="noStrike" dirty="0" err="1">
                <a:solidFill>
                  <a:srgbClr val="000000"/>
                </a:solidFill>
                <a:effectLst/>
                <a:latin typeface="Arial" panose="020B0604020202020204" pitchFamily="34" charset="0"/>
              </a:rPr>
              <a:t>Trisakti</a:t>
            </a:r>
            <a:r>
              <a:rPr lang="en-US" sz="1400" b="1" i="0" u="none" strike="noStrike" dirty="0">
                <a:solidFill>
                  <a:srgbClr val="000000"/>
                </a:solidFill>
                <a:effectLst/>
                <a:latin typeface="Arial" panose="020B0604020202020204" pitchFamily="34" charset="0"/>
              </a:rPr>
              <a:t>. (2024). Ethical Challenge of Fashion Influencers Endorsement: </a:t>
            </a:r>
            <a:r>
              <a:rPr lang="en-US" sz="1400" b="1" i="0" u="none" strike="noStrike" dirty="0" err="1">
                <a:solidFill>
                  <a:srgbClr val="000000"/>
                </a:solidFill>
                <a:effectLst/>
                <a:latin typeface="Arial" panose="020B0604020202020204" pitchFamily="34" charset="0"/>
              </a:rPr>
              <a:t>Analysing</a:t>
            </a:r>
            <a:r>
              <a:rPr lang="en-US" sz="1400" b="1" i="0" u="none" strike="noStrike" dirty="0">
                <a:solidFill>
                  <a:srgbClr val="000000"/>
                </a:solidFill>
                <a:effectLst/>
                <a:latin typeface="Arial" panose="020B0604020202020204" pitchFamily="34" charset="0"/>
              </a:rPr>
              <a:t> Communication and Consumption Culture. </a:t>
            </a:r>
            <a:r>
              <a:rPr lang="en-US" sz="1400" b="1" i="1" u="none" strike="noStrike" dirty="0">
                <a:solidFill>
                  <a:srgbClr val="000000"/>
                </a:solidFill>
                <a:effectLst/>
                <a:latin typeface="Arial" panose="020B0604020202020204" pitchFamily="34" charset="0"/>
              </a:rPr>
              <a:t>JKG (</a:t>
            </a:r>
            <a:r>
              <a:rPr lang="en-US" sz="1400" b="1" i="1" u="none" strike="noStrike" dirty="0" err="1">
                <a:solidFill>
                  <a:srgbClr val="000000"/>
                </a:solidFill>
                <a:effectLst/>
                <a:latin typeface="Arial" panose="020B0604020202020204" pitchFamily="34" charset="0"/>
              </a:rPr>
              <a:t>Jurnal</a:t>
            </a:r>
            <a:r>
              <a:rPr lang="en-US" sz="1400" b="1" i="1" u="none" strike="noStrike" dirty="0">
                <a:solidFill>
                  <a:srgbClr val="000000"/>
                </a:solidFill>
                <a:effectLst/>
                <a:latin typeface="Arial" panose="020B0604020202020204" pitchFamily="34" charset="0"/>
              </a:rPr>
              <a:t> </a:t>
            </a:r>
            <a:r>
              <a:rPr lang="en-US" sz="1400" b="1" i="1" u="none" strike="noStrike" dirty="0" err="1">
                <a:solidFill>
                  <a:srgbClr val="000000"/>
                </a:solidFill>
                <a:effectLst/>
                <a:latin typeface="Arial" panose="020B0604020202020204" pitchFamily="34" charset="0"/>
              </a:rPr>
              <a:t>Komunikasi</a:t>
            </a:r>
            <a:r>
              <a:rPr lang="en-US" sz="1400" b="1" i="1" u="none" strike="noStrike" dirty="0">
                <a:solidFill>
                  <a:srgbClr val="000000"/>
                </a:solidFill>
                <a:effectLst/>
                <a:latin typeface="Arial" panose="020B0604020202020204" pitchFamily="34" charset="0"/>
              </a:rPr>
              <a:t> Global)</a:t>
            </a:r>
            <a:r>
              <a:rPr lang="en-US" sz="1400" b="1" i="0" u="none" strike="noStrike" dirty="0">
                <a:solidFill>
                  <a:srgbClr val="000000"/>
                </a:solidFill>
                <a:effectLst/>
                <a:latin typeface="Arial" panose="020B0604020202020204" pitchFamily="34" charset="0"/>
              </a:rPr>
              <a:t>, </a:t>
            </a:r>
            <a:r>
              <a:rPr lang="en-US" sz="1400" b="1" i="1" u="none" strike="noStrike" dirty="0">
                <a:solidFill>
                  <a:srgbClr val="000000"/>
                </a:solidFill>
                <a:effectLst/>
                <a:latin typeface="Arial" panose="020B0604020202020204" pitchFamily="34" charset="0"/>
              </a:rPr>
              <a:t>13</a:t>
            </a:r>
            <a:r>
              <a:rPr lang="en-US" sz="1400" b="1" i="0" u="none" strike="noStrike" dirty="0">
                <a:solidFill>
                  <a:srgbClr val="000000"/>
                </a:solidFill>
                <a:effectLst/>
                <a:latin typeface="Arial" panose="020B0604020202020204" pitchFamily="34" charset="0"/>
              </a:rPr>
              <a:t>(1), 1–25. </a:t>
            </a:r>
            <a:r>
              <a:rPr lang="en-US" sz="1400" b="1" i="0" u="sng" strike="noStrike" dirty="0">
                <a:solidFill>
                  <a:srgbClr val="1155CC"/>
                </a:solidFill>
                <a:effectLst/>
                <a:latin typeface="Arial" panose="020B0604020202020204" pitchFamily="34" charset="0"/>
                <a:hlinkClick r:id="rId5"/>
              </a:rPr>
              <a:t>https://doi.org/10.24815/jkg.v13i1.37492</a:t>
            </a:r>
            <a:r>
              <a:rPr lang="en-US" sz="1400" b="1" i="0" u="none" strike="noStrike" dirty="0">
                <a:solidFill>
                  <a:srgbClr val="000000"/>
                </a:solidFill>
                <a:effectLst/>
                <a:latin typeface="Arial" panose="020B0604020202020204" pitchFamily="34" charset="0"/>
              </a:rPr>
              <a:t> </a:t>
            </a:r>
          </a:p>
          <a:p>
            <a:pPr marL="0" indent="0" algn="just" eaLnBrk="1" hangingPunct="1">
              <a:spcBef>
                <a:spcPct val="0"/>
              </a:spcBef>
              <a:buNone/>
            </a:pPr>
            <a:r>
              <a:rPr lang="en-US" sz="1400" b="1" i="0" u="none" strike="noStrike" dirty="0">
                <a:solidFill>
                  <a:srgbClr val="000000"/>
                </a:solidFill>
                <a:effectLst/>
                <a:latin typeface="Arial" panose="020B0604020202020204" pitchFamily="34" charset="0"/>
              </a:rPr>
              <a:t>Mohn, E. (2024). Fast Fashion. </a:t>
            </a:r>
            <a:r>
              <a:rPr lang="en-US" sz="1400" b="1" i="1" u="none" strike="noStrike" dirty="0">
                <a:solidFill>
                  <a:srgbClr val="000000"/>
                </a:solidFill>
                <a:effectLst/>
                <a:latin typeface="Arial" panose="020B0604020202020204" pitchFamily="34" charset="0"/>
              </a:rPr>
              <a:t>Salem Press Encyclopedia</a:t>
            </a:r>
            <a:r>
              <a:rPr lang="en-US" sz="1400" b="1" i="0" u="none" strike="noStrike" dirty="0">
                <a:solidFill>
                  <a:srgbClr val="000000"/>
                </a:solidFill>
                <a:effectLst/>
                <a:latin typeface="Arial" panose="020B0604020202020204" pitchFamily="34" charset="0"/>
              </a:rPr>
              <a:t>. </a:t>
            </a:r>
            <a:r>
              <a:rPr lang="en-US" sz="1400" b="1" i="0" u="sng" strike="noStrike" dirty="0">
                <a:solidFill>
                  <a:srgbClr val="1155CC"/>
                </a:solidFill>
                <a:effectLst/>
                <a:latin typeface="Arial" panose="020B0604020202020204" pitchFamily="34" charset="0"/>
                <a:hlinkClick r:id="rId6"/>
              </a:rPr>
              <a:t>https://research.ebsco.com/c/ty7tpe/viewer/html/f37embnlnn</a:t>
            </a:r>
            <a:r>
              <a:rPr lang="en-US" sz="1400" b="0" i="0" u="none" strike="noStrike" dirty="0">
                <a:solidFill>
                  <a:srgbClr val="000000"/>
                </a:solidFill>
                <a:effectLst/>
                <a:latin typeface="Arial" panose="020B0604020202020204" pitchFamily="34" charset="0"/>
              </a:rPr>
              <a:t> </a:t>
            </a:r>
          </a:p>
          <a:p>
            <a:pPr algn="just" eaLnBrk="1" hangingPunct="1">
              <a:spcBef>
                <a:spcPct val="0"/>
              </a:spcBef>
            </a:pPr>
            <a:endParaRPr lang="en-US" altLang="en-US" sz="3200" b="1" dirty="0"/>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4" name="Rectangle 33">
            <a:extLst>
              <a:ext uri="{FF2B5EF4-FFF2-40B4-BE49-F238E27FC236}">
                <a16:creationId xmlns:a16="http://schemas.microsoft.com/office/drawing/2014/main" id="{09CD6EFD-087F-4556-8825-A767428DB721}"/>
              </a:ext>
            </a:extLst>
          </p:cNvPr>
          <p:cNvSpPr/>
          <p:nvPr/>
        </p:nvSpPr>
        <p:spPr bwMode="auto">
          <a:xfrm>
            <a:off x="-10154" y="15842656"/>
            <a:ext cx="11311250" cy="610294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5" name="Rectangle 34">
            <a:extLst>
              <a:ext uri="{FF2B5EF4-FFF2-40B4-BE49-F238E27FC236}">
                <a16:creationId xmlns:a16="http://schemas.microsoft.com/office/drawing/2014/main" id="{5DF1BC99-AB0F-400A-8B6C-225B6E8517DF}"/>
              </a:ext>
            </a:extLst>
          </p:cNvPr>
          <p:cNvSpPr/>
          <p:nvPr/>
        </p:nvSpPr>
        <p:spPr bwMode="auto">
          <a:xfrm>
            <a:off x="1" y="9019139"/>
            <a:ext cx="11301094" cy="682351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8" name="Rectangle 37">
            <a:extLst>
              <a:ext uri="{FF2B5EF4-FFF2-40B4-BE49-F238E27FC236}">
                <a16:creationId xmlns:a16="http://schemas.microsoft.com/office/drawing/2014/main" id="{7BDA55CC-11E1-4E27-8F70-BA4F61FBBBAE}"/>
              </a:ext>
            </a:extLst>
          </p:cNvPr>
          <p:cNvSpPr/>
          <p:nvPr/>
        </p:nvSpPr>
        <p:spPr bwMode="auto">
          <a:xfrm>
            <a:off x="1" y="4191000"/>
            <a:ext cx="11301094" cy="4828140"/>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9" name="Rectangle 38">
            <a:extLst>
              <a:ext uri="{FF2B5EF4-FFF2-40B4-BE49-F238E27FC236}">
                <a16:creationId xmlns:a16="http://schemas.microsoft.com/office/drawing/2014/main" id="{FA0608FF-20E0-4F36-A68D-C9DBEFCF7BC3}"/>
              </a:ext>
            </a:extLst>
          </p:cNvPr>
          <p:cNvSpPr/>
          <p:nvPr/>
        </p:nvSpPr>
        <p:spPr bwMode="auto">
          <a:xfrm>
            <a:off x="11301097" y="4191000"/>
            <a:ext cx="11373656" cy="10611388"/>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0" name="Rectangle 39">
            <a:extLst>
              <a:ext uri="{FF2B5EF4-FFF2-40B4-BE49-F238E27FC236}">
                <a16:creationId xmlns:a16="http://schemas.microsoft.com/office/drawing/2014/main" id="{D2A43025-5875-4642-98EF-27B9E52750C9}"/>
              </a:ext>
            </a:extLst>
          </p:cNvPr>
          <p:cNvSpPr/>
          <p:nvPr/>
        </p:nvSpPr>
        <p:spPr bwMode="auto">
          <a:xfrm>
            <a:off x="11301097" y="14802389"/>
            <a:ext cx="11385716" cy="7143210"/>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1" name="Rectangle 40">
            <a:extLst>
              <a:ext uri="{FF2B5EF4-FFF2-40B4-BE49-F238E27FC236}">
                <a16:creationId xmlns:a16="http://schemas.microsoft.com/office/drawing/2014/main" id="{A879602B-7D66-4AB6-B095-CC74D02B8C28}"/>
              </a:ext>
            </a:extLst>
          </p:cNvPr>
          <p:cNvSpPr/>
          <p:nvPr/>
        </p:nvSpPr>
        <p:spPr bwMode="auto">
          <a:xfrm>
            <a:off x="22686814" y="4187781"/>
            <a:ext cx="10231586" cy="8611088"/>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3" name="Rectangle 42">
            <a:extLst>
              <a:ext uri="{FF2B5EF4-FFF2-40B4-BE49-F238E27FC236}">
                <a16:creationId xmlns:a16="http://schemas.microsoft.com/office/drawing/2014/main" id="{D8474C3F-620E-4225-8C29-41E41027FBAD}"/>
              </a:ext>
            </a:extLst>
          </p:cNvPr>
          <p:cNvSpPr/>
          <p:nvPr/>
        </p:nvSpPr>
        <p:spPr bwMode="auto">
          <a:xfrm>
            <a:off x="22696968" y="12798869"/>
            <a:ext cx="10221432" cy="6708331"/>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2686813" y="19507200"/>
            <a:ext cx="10252367" cy="2438400"/>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3" name="Picture 52">
            <a:extLst>
              <a:ext uri="{FF2B5EF4-FFF2-40B4-BE49-F238E27FC236}">
                <a16:creationId xmlns:a16="http://schemas.microsoft.com/office/drawing/2014/main" id="{93858F6A-A717-4AC3-909E-4ECFC0419CAC}"/>
              </a:ext>
            </a:extLst>
          </p:cNvPr>
          <p:cNvPicPr>
            <a:picLocks noChangeAspect="1"/>
          </p:cNvPicPr>
          <p:nvPr/>
        </p:nvPicPr>
        <p:blipFill>
          <a:blip r:embed="rId7"/>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8"/>
          <a:stretch>
            <a:fillRect/>
          </a:stretch>
        </p:blipFill>
        <p:spPr>
          <a:xfrm>
            <a:off x="3850858" y="2549608"/>
            <a:ext cx="4334549" cy="1076866"/>
          </a:xfrm>
          <a:prstGeom prst="rect">
            <a:avLst/>
          </a:prstGeom>
        </p:spPr>
      </p:pic>
      <p:sp>
        <p:nvSpPr>
          <p:cNvPr id="5" name="TextBox 4">
            <a:extLst>
              <a:ext uri="{FF2B5EF4-FFF2-40B4-BE49-F238E27FC236}">
                <a16:creationId xmlns:a16="http://schemas.microsoft.com/office/drawing/2014/main" id="{6185582F-3861-2840-023B-FAA81A51DFDE}"/>
              </a:ext>
            </a:extLst>
          </p:cNvPr>
          <p:cNvSpPr txBox="1"/>
          <p:nvPr/>
        </p:nvSpPr>
        <p:spPr>
          <a:xfrm>
            <a:off x="-68406" y="4548012"/>
            <a:ext cx="11352334" cy="4524315"/>
          </a:xfrm>
          <a:prstGeom prst="rect">
            <a:avLst/>
          </a:prstGeom>
          <a:noFill/>
        </p:spPr>
        <p:txBody>
          <a:bodyPr wrap="square" rtlCol="0">
            <a:spAutoFit/>
          </a:bodyPr>
          <a:lstStyle/>
          <a:p>
            <a:r>
              <a:rPr lang="en-US" sz="3200" b="0" i="0" u="none" strike="noStrike" dirty="0">
                <a:solidFill>
                  <a:srgbClr val="000000"/>
                </a:solidFill>
                <a:effectLst/>
                <a:latin typeface="Arial" panose="020B0604020202020204" pitchFamily="34" charset="0"/>
              </a:rPr>
              <a:t>The devastating impacts of fast fashion on the environment are the result of consumption culture, trusted marketing by social media fashion influencers, and intentional obsolescence. Research suggests that although consumers may be educated on sustainability, they’re unlikely to alter their purchasing habits to be ethical. </a:t>
            </a:r>
            <a:r>
              <a:rPr lang="en-US" sz="3200" dirty="0">
                <a:solidFill>
                  <a:srgbClr val="000000"/>
                </a:solidFill>
                <a:latin typeface="Arial" panose="020B0604020202020204" pitchFamily="34" charset="0"/>
              </a:rPr>
              <a:t>T</a:t>
            </a:r>
            <a:r>
              <a:rPr lang="en-US" sz="3200" b="0" i="0" u="none" strike="noStrike" dirty="0">
                <a:solidFill>
                  <a:srgbClr val="000000"/>
                </a:solidFill>
                <a:effectLst/>
                <a:latin typeface="Arial" panose="020B0604020202020204" pitchFamily="34" charset="0"/>
              </a:rPr>
              <a:t>his paper advocates for federal regulation of the fashion industry in the United States, hoping to potentially slow the pace at which the fast fashion industry damages the planet.</a:t>
            </a:r>
            <a:endParaRPr lang="en-US" sz="3200" dirty="0"/>
          </a:p>
        </p:txBody>
      </p:sp>
      <p:sp>
        <p:nvSpPr>
          <p:cNvPr id="6" name="TextBox 5">
            <a:extLst>
              <a:ext uri="{FF2B5EF4-FFF2-40B4-BE49-F238E27FC236}">
                <a16:creationId xmlns:a16="http://schemas.microsoft.com/office/drawing/2014/main" id="{07CA9C2D-7409-87FC-0F56-D1A4414DC4FA}"/>
              </a:ext>
            </a:extLst>
          </p:cNvPr>
          <p:cNvSpPr txBox="1"/>
          <p:nvPr/>
        </p:nvSpPr>
        <p:spPr>
          <a:xfrm>
            <a:off x="2487168" y="19348704"/>
            <a:ext cx="184731" cy="389017"/>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BEDC7BAB-386A-3F9C-DF55-88390708F893}"/>
              </a:ext>
            </a:extLst>
          </p:cNvPr>
          <p:cNvSpPr txBox="1"/>
          <p:nvPr/>
        </p:nvSpPr>
        <p:spPr>
          <a:xfrm>
            <a:off x="-52704" y="16333600"/>
            <a:ext cx="11307621" cy="550920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Fast fashion brands release a limited number of pieces per collection, which encourages customers to make impulse buys, which are pushed by fashion influencers. </a:t>
            </a:r>
            <a:r>
              <a:rPr lang="en-US" altLang="en-US" sz="3200" dirty="0">
                <a:latin typeface="Arial" panose="020B0604020202020204" pitchFamily="34" charset="0"/>
                <a:ea typeface="Batang" panose="02030600000101010101" pitchFamily="18" charset="-127"/>
                <a:cs typeface="Arial" panose="020B0604020202020204" pitchFamily="34" charset="0"/>
              </a:rPr>
              <a:t>A poll showed that 75% of women wore a dress 2-3 times before getting rid of it because they didn’t consider them to be fashionable anymore </a:t>
            </a:r>
            <a:r>
              <a:rPr lang="en-US" sz="3200" b="0" i="0" u="none" strike="noStrike" dirty="0">
                <a:solidFill>
                  <a:srgbClr val="000000"/>
                </a:solidFill>
                <a:effectLst/>
                <a:latin typeface="Arial" panose="020B0604020202020204" pitchFamily="34" charset="0"/>
                <a:cs typeface="Arial" panose="020B0604020202020204" pitchFamily="34" charset="0"/>
              </a:rPr>
              <a:t>(</a:t>
            </a:r>
            <a:r>
              <a:rPr lang="en-US" sz="3200" b="0" i="0" u="none" strike="noStrike" dirty="0" err="1">
                <a:solidFill>
                  <a:srgbClr val="000000"/>
                </a:solidFill>
                <a:effectLst/>
                <a:latin typeface="Arial" panose="020B0604020202020204" pitchFamily="34" charset="0"/>
                <a:cs typeface="Arial" panose="020B0604020202020204" pitchFamily="34" charset="0"/>
              </a:rPr>
              <a:t>Akurat</a:t>
            </a:r>
            <a:r>
              <a:rPr lang="en-US" sz="3200" b="0" i="0" u="none" strike="noStrike" dirty="0">
                <a:solidFill>
                  <a:srgbClr val="000000"/>
                </a:solidFill>
                <a:effectLst/>
                <a:latin typeface="Arial" panose="020B0604020202020204" pitchFamily="34" charset="0"/>
                <a:cs typeface="Arial" panose="020B0604020202020204" pitchFamily="34" charset="0"/>
              </a:rPr>
              <a:t>, 2019), </a:t>
            </a:r>
            <a:r>
              <a:rPr lang="en-US" sz="3200" dirty="0">
                <a:solidFill>
                  <a:srgbClr val="000000"/>
                </a:solidFill>
                <a:latin typeface="Arial" panose="020B0604020202020204" pitchFamily="34" charset="0"/>
                <a:cs typeface="Arial" panose="020B0604020202020204" pitchFamily="34" charset="0"/>
              </a:rPr>
              <a:t>as cited in </a:t>
            </a:r>
            <a:r>
              <a:rPr lang="en-US" sz="3200" dirty="0" err="1">
                <a:solidFill>
                  <a:srgbClr val="000000"/>
                </a:solidFill>
                <a:latin typeface="Arial" panose="020B0604020202020204" pitchFamily="34" charset="0"/>
                <a:cs typeface="Arial" panose="020B0604020202020204" pitchFamily="34" charset="0"/>
              </a:rPr>
              <a:t>Moch</a:t>
            </a:r>
            <a:r>
              <a:rPr lang="en-US" sz="3200" dirty="0">
                <a:solidFill>
                  <a:srgbClr val="000000"/>
                </a:solidFill>
                <a:latin typeface="Arial" panose="020B0604020202020204" pitchFamily="34" charset="0"/>
                <a:cs typeface="Arial" panose="020B0604020202020204" pitchFamily="34" charset="0"/>
              </a:rPr>
              <a:t>, 2024). </a:t>
            </a:r>
            <a:r>
              <a:rPr lang="en-US" sz="3200" dirty="0">
                <a:latin typeface="Arial" panose="020B0604020202020204" pitchFamily="34" charset="0"/>
                <a:cs typeface="Arial" panose="020B0604020202020204" pitchFamily="34" charset="0"/>
              </a:rPr>
              <a:t>People have also associated the excitement of buying new clothes with happiness and feel the need to continue to purchase fast fashion to nourish those wants. Oftentimes, consumers find themselves with full closets and nowhere to store clothing that they don’t need as a result (</a:t>
            </a:r>
            <a:r>
              <a:rPr lang="en-US" sz="3200" dirty="0" err="1">
                <a:latin typeface="Arial" panose="020B0604020202020204" pitchFamily="34" charset="0"/>
                <a:cs typeface="Arial" panose="020B0604020202020204" pitchFamily="34" charset="0"/>
              </a:rPr>
              <a:t>Moch</a:t>
            </a:r>
            <a:r>
              <a:rPr lang="en-US" sz="3200" dirty="0">
                <a:latin typeface="Arial" panose="020B0604020202020204" pitchFamily="34" charset="0"/>
                <a:cs typeface="Arial" panose="020B0604020202020204" pitchFamily="34" charset="0"/>
              </a:rPr>
              <a:t>, 2024). </a:t>
            </a:r>
          </a:p>
        </p:txBody>
      </p:sp>
      <p:pic>
        <p:nvPicPr>
          <p:cNvPr id="10" name="Picture 9" descr="A graph of sales and sales&#10;&#10;Description automatically generated with medium confidence">
            <a:extLst>
              <a:ext uri="{FF2B5EF4-FFF2-40B4-BE49-F238E27FC236}">
                <a16:creationId xmlns:a16="http://schemas.microsoft.com/office/drawing/2014/main" id="{509848AB-E16D-EC2B-58A5-E399EA311531}"/>
              </a:ext>
            </a:extLst>
          </p:cNvPr>
          <p:cNvPicPr>
            <a:picLocks noChangeAspect="1"/>
          </p:cNvPicPr>
          <p:nvPr/>
        </p:nvPicPr>
        <p:blipFill>
          <a:blip r:embed="rId9"/>
          <a:stretch>
            <a:fillRect/>
          </a:stretch>
        </p:blipFill>
        <p:spPr>
          <a:xfrm>
            <a:off x="26974799" y="9156942"/>
            <a:ext cx="5943599" cy="3641926"/>
          </a:xfrm>
          <a:prstGeom prst="rect">
            <a:avLst/>
          </a:prstGeom>
        </p:spPr>
      </p:pic>
      <p:pic>
        <p:nvPicPr>
          <p:cNvPr id="13" name="Picture 12">
            <a:extLst>
              <a:ext uri="{FF2B5EF4-FFF2-40B4-BE49-F238E27FC236}">
                <a16:creationId xmlns:a16="http://schemas.microsoft.com/office/drawing/2014/main" id="{33D1149E-7051-E039-FF90-6FDAB35D6C20}"/>
              </a:ext>
            </a:extLst>
          </p:cNvPr>
          <p:cNvPicPr>
            <a:picLocks noChangeAspect="1"/>
          </p:cNvPicPr>
          <p:nvPr/>
        </p:nvPicPr>
        <p:blipFill>
          <a:blip r:embed="rId10"/>
          <a:stretch>
            <a:fillRect/>
          </a:stretch>
        </p:blipFill>
        <p:spPr>
          <a:xfrm>
            <a:off x="4319833" y="10927471"/>
            <a:ext cx="6866554" cy="3964397"/>
          </a:xfrm>
          <a:prstGeom prst="rect">
            <a:avLst/>
          </a:prstGeom>
        </p:spPr>
      </p:pic>
      <p:sp>
        <p:nvSpPr>
          <p:cNvPr id="3" name="TextBox 2">
            <a:extLst>
              <a:ext uri="{FF2B5EF4-FFF2-40B4-BE49-F238E27FC236}">
                <a16:creationId xmlns:a16="http://schemas.microsoft.com/office/drawing/2014/main" id="{153072BE-CE0D-8738-09B8-026463573C0C}"/>
              </a:ext>
            </a:extLst>
          </p:cNvPr>
          <p:cNvSpPr txBox="1"/>
          <p:nvPr/>
        </p:nvSpPr>
        <p:spPr>
          <a:xfrm>
            <a:off x="11243475" y="4705745"/>
            <a:ext cx="11431278" cy="6494085"/>
          </a:xfrm>
          <a:prstGeom prst="rect">
            <a:avLst/>
          </a:prstGeom>
          <a:noFill/>
        </p:spPr>
        <p:txBody>
          <a:bodyPr wrap="square" rtlCol="0">
            <a:spAutoFit/>
          </a:bodyPr>
          <a:lstStyle/>
          <a:p>
            <a:pPr>
              <a:spcBef>
                <a:spcPts val="0"/>
              </a:spcBef>
              <a:spcAft>
                <a:spcPts val="0"/>
              </a:spcAft>
            </a:pPr>
            <a:r>
              <a:rPr lang="en-US" sz="3200" b="0" i="0" u="none" strike="noStrike" dirty="0">
                <a:solidFill>
                  <a:srgbClr val="000000"/>
                </a:solidFill>
                <a:effectLst/>
                <a:latin typeface="Arial" panose="020B0604020202020204" pitchFamily="34" charset="0"/>
                <a:cs typeface="Arial" panose="020B0604020202020204" pitchFamily="34" charset="0"/>
              </a:rPr>
              <a:t>The most damage is done through water textile waste and water pollution. Americans generate 25 billion pounds of textile waste every year. </a:t>
            </a:r>
            <a:r>
              <a:rPr lang="en-US" sz="3200" dirty="0">
                <a:solidFill>
                  <a:srgbClr val="000000"/>
                </a:solidFill>
                <a:latin typeface="Arial" panose="020B0604020202020204" pitchFamily="34" charset="0"/>
                <a:cs typeface="Arial" panose="020B0604020202020204" pitchFamily="34" charset="0"/>
              </a:rPr>
              <a:t>Annually,</a:t>
            </a:r>
            <a:r>
              <a:rPr lang="en-US" sz="3200" b="0" i="0" u="none" strike="noStrike" dirty="0">
                <a:solidFill>
                  <a:srgbClr val="000000"/>
                </a:solidFill>
                <a:effectLst/>
                <a:latin typeface="Arial" panose="020B0604020202020204" pitchFamily="34" charset="0"/>
                <a:cs typeface="Arial" panose="020B0604020202020204" pitchFamily="34" charset="0"/>
              </a:rPr>
              <a:t> the fashion industry is responsible for the pollution and consumption of 79 trillion liters of water and 35% of the microplastics, which pollute our oceans and take hundreds of years to break down. (Mohn, 2024). </a:t>
            </a:r>
            <a:r>
              <a:rPr lang="en-US" sz="3200" b="0" i="0" u="none" strike="noStrike" dirty="0">
                <a:solidFill>
                  <a:srgbClr val="000000"/>
                </a:solidFill>
                <a:effectLst/>
                <a:latin typeface="Arial" panose="020B0604020202020204" pitchFamily="34" charset="0"/>
              </a:rPr>
              <a:t>In 2015 alone, the fashion industry consumed 93 billion cubic meters</a:t>
            </a:r>
            <a:r>
              <a:rPr lang="en-US" sz="3200" dirty="0">
                <a:solidFill>
                  <a:srgbClr val="000000"/>
                </a:solidFill>
              </a:rPr>
              <a:t> </a:t>
            </a:r>
            <a:r>
              <a:rPr lang="en-US" sz="3200" b="0" i="0" u="none" strike="noStrike" dirty="0">
                <a:solidFill>
                  <a:srgbClr val="000000"/>
                </a:solidFill>
                <a:effectLst/>
                <a:latin typeface="Arial" panose="020B0604020202020204" pitchFamily="34" charset="0"/>
              </a:rPr>
              <a:t>of water and 1,715 million tons of carbon dioxide were emitted. These figures are projected to increase to 118 billion </a:t>
            </a:r>
            <a:r>
              <a:rPr lang="en-US" sz="3200" b="0" i="0" u="none" strike="noStrike" dirty="0">
                <a:solidFill>
                  <a:srgbClr val="000000"/>
                </a:solidFill>
                <a:effectLst/>
                <a:latin typeface="Arial" panose="020B0604020202020204" pitchFamily="34" charset="0"/>
                <a:cs typeface="Arial" panose="020B0604020202020204" pitchFamily="34" charset="0"/>
              </a:rPr>
              <a:t>cubic meters of water and 2,791 million tons of carbon dioxide by</a:t>
            </a:r>
            <a:r>
              <a:rPr lang="en-US" sz="3200" dirty="0">
                <a:solidFill>
                  <a:srgbClr val="000000"/>
                </a:solidFill>
                <a:latin typeface="Arial" panose="020B0604020202020204" pitchFamily="34" charset="0"/>
                <a:cs typeface="Arial" panose="020B0604020202020204" pitchFamily="34" charset="0"/>
              </a:rPr>
              <a:t> </a:t>
            </a:r>
            <a:r>
              <a:rPr lang="en-US" sz="3200" b="0" i="0" u="none" strike="noStrike" dirty="0">
                <a:solidFill>
                  <a:srgbClr val="000000"/>
                </a:solidFill>
                <a:effectLst/>
                <a:latin typeface="Arial" panose="020B0604020202020204" pitchFamily="34" charset="0"/>
                <a:cs typeface="Arial" panose="020B0604020202020204" pitchFamily="34" charset="0"/>
              </a:rPr>
              <a:t>2030. (EMF, 2017; GFA and BCG, 2017, as cited in Olivar Aponte., et al 2024).</a:t>
            </a:r>
            <a:endParaRPr lang="en-US" sz="3200" b="0" dirty="0">
              <a:effectLst/>
              <a:latin typeface="Arial" panose="020B0604020202020204" pitchFamily="34" charset="0"/>
              <a:cs typeface="Arial" panose="020B0604020202020204" pitchFamily="34" charset="0"/>
            </a:endParaRPr>
          </a:p>
          <a:p>
            <a:pPr algn="just" rtl="0">
              <a:spcBef>
                <a:spcPts val="0"/>
              </a:spcBef>
              <a:spcAft>
                <a:spcPts val="0"/>
              </a:spcAft>
            </a:pPr>
            <a:endParaRPr lang="en-US" sz="3200" dirty="0">
              <a:latin typeface="Arial" panose="020B0604020202020204" pitchFamily="34" charset="0"/>
              <a:cs typeface="Arial" panose="020B0604020202020204" pitchFamily="34" charset="0"/>
            </a:endParaRPr>
          </a:p>
        </p:txBody>
      </p:sp>
      <p:pic>
        <p:nvPicPr>
          <p:cNvPr id="9" name="Picture 8" descr="A pile of garbage on a dirt road&#10;&#10;Description automatically generated">
            <a:extLst>
              <a:ext uri="{FF2B5EF4-FFF2-40B4-BE49-F238E27FC236}">
                <a16:creationId xmlns:a16="http://schemas.microsoft.com/office/drawing/2014/main" id="{02ACCFBC-C696-B824-2DB7-B3E6DD7C2961}"/>
              </a:ext>
            </a:extLst>
          </p:cNvPr>
          <p:cNvPicPr>
            <a:picLocks noChangeAspect="1"/>
          </p:cNvPicPr>
          <p:nvPr/>
        </p:nvPicPr>
        <p:blipFill>
          <a:blip r:embed="rId11"/>
          <a:stretch>
            <a:fillRect/>
          </a:stretch>
        </p:blipFill>
        <p:spPr>
          <a:xfrm>
            <a:off x="11309010" y="10547960"/>
            <a:ext cx="11342234" cy="2964593"/>
          </a:xfrm>
          <a:prstGeom prst="rect">
            <a:avLst/>
          </a:prstGeom>
        </p:spPr>
      </p:pic>
      <p:sp>
        <p:nvSpPr>
          <p:cNvPr id="11" name="TextBox 10">
            <a:extLst>
              <a:ext uri="{FF2B5EF4-FFF2-40B4-BE49-F238E27FC236}">
                <a16:creationId xmlns:a16="http://schemas.microsoft.com/office/drawing/2014/main" id="{816286A5-73DF-D783-DDA3-A97D21A05DC2}"/>
              </a:ext>
            </a:extLst>
          </p:cNvPr>
          <p:cNvSpPr txBox="1"/>
          <p:nvPr/>
        </p:nvSpPr>
        <p:spPr>
          <a:xfrm>
            <a:off x="11350481" y="13579257"/>
            <a:ext cx="7610188" cy="954107"/>
          </a:xfrm>
          <a:prstGeom prst="rect">
            <a:avLst/>
          </a:prstGeom>
          <a:noFill/>
        </p:spPr>
        <p:txBody>
          <a:bodyPr wrap="square" rtlCol="0">
            <a:spAutoFit/>
          </a:bodyPr>
          <a:lstStyle/>
          <a:p>
            <a:r>
              <a:rPr lang="en-US" sz="1400" dirty="0">
                <a:solidFill>
                  <a:srgbClr val="D455B2"/>
                </a:solidFill>
                <a:effectLst/>
                <a:latin typeface="Arial" panose="020B0604020202020204" pitchFamily="34" charset="0"/>
                <a:cs typeface="Arial" panose="020B0604020202020204" pitchFamily="34" charset="0"/>
              </a:rPr>
              <a:t>Romeo, J. (2023, November </a:t>
            </a:r>
            <a:r>
              <a:rPr lang="en-US" sz="1400" i="1" dirty="0">
                <a:solidFill>
                  <a:srgbClr val="D455B2"/>
                </a:solidFill>
                <a:latin typeface="Arial" panose="020B0604020202020204" pitchFamily="34" charset="0"/>
                <a:cs typeface="Arial" panose="020B0604020202020204" pitchFamily="34" charset="0"/>
              </a:rPr>
              <a:t>fashion graveyard: Earth science article for students: Scholastic Science World magazine</a:t>
            </a:r>
            <a:r>
              <a:rPr lang="en-US" sz="1400" dirty="0">
                <a:solidFill>
                  <a:srgbClr val="D455B2"/>
                </a:solidFill>
                <a:latin typeface="Arial" panose="020B0604020202020204" pitchFamily="34" charset="0"/>
                <a:cs typeface="Arial" panose="020B0604020202020204" pitchFamily="34" charset="0"/>
              </a:rPr>
              <a:t>. Scholastic Science World. https://scienceworld.scholastic.com/issues/2023-24/112023/fast-fashion </a:t>
            </a:r>
            <a:r>
              <a:rPr lang="en-US" sz="1400" dirty="0" err="1">
                <a:solidFill>
                  <a:srgbClr val="D455B2"/>
                </a:solidFill>
                <a:latin typeface="Arial" panose="020B0604020202020204" pitchFamily="34" charset="0"/>
                <a:cs typeface="Arial" panose="020B0604020202020204" pitchFamily="34" charset="0"/>
              </a:rPr>
              <a:t>graveyard.html?language</a:t>
            </a:r>
            <a:r>
              <a:rPr lang="en-US" sz="1400" dirty="0">
                <a:solidFill>
                  <a:srgbClr val="D455B2"/>
                </a:solidFill>
                <a:latin typeface="Arial" panose="020B0604020202020204" pitchFamily="34" charset="0"/>
                <a:cs typeface="Arial" panose="020B0604020202020204" pitchFamily="34" charset="0"/>
              </a:rPr>
              <a:t>=english#1070L </a:t>
            </a:r>
            <a:r>
              <a:rPr lang="en-US" sz="1400" dirty="0">
                <a:solidFill>
                  <a:srgbClr val="D455B2"/>
                </a:solidFill>
                <a:effectLst/>
                <a:latin typeface="Arial" panose="020B0604020202020204" pitchFamily="34" charset="0"/>
                <a:cs typeface="Arial" panose="020B0604020202020204" pitchFamily="34" charset="0"/>
              </a:rPr>
              <a:t>20). </a:t>
            </a:r>
            <a:r>
              <a:rPr lang="en-US" sz="1400" i="1" dirty="0">
                <a:solidFill>
                  <a:srgbClr val="D455B2"/>
                </a:solidFill>
                <a:effectLst/>
                <a:latin typeface="Arial" panose="020B0604020202020204" pitchFamily="34" charset="0"/>
                <a:cs typeface="Arial" panose="020B0604020202020204" pitchFamily="34" charset="0"/>
              </a:rPr>
              <a:t>Fast</a:t>
            </a:r>
            <a:endParaRPr lang="en-US" sz="1400" dirty="0">
              <a:solidFill>
                <a:srgbClr val="D455B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0ABF86D-9F90-4BC6-ADF5-9B2AC161DBB6}"/>
              </a:ext>
            </a:extLst>
          </p:cNvPr>
          <p:cNvSpPr txBox="1"/>
          <p:nvPr/>
        </p:nvSpPr>
        <p:spPr>
          <a:xfrm>
            <a:off x="4379337" y="14865297"/>
            <a:ext cx="6807049" cy="954107"/>
          </a:xfrm>
          <a:prstGeom prst="rect">
            <a:avLst/>
          </a:prstGeom>
          <a:noFill/>
        </p:spPr>
        <p:txBody>
          <a:bodyPr wrap="square" rtlCol="0">
            <a:spAutoFit/>
          </a:bodyPr>
          <a:lstStyle/>
          <a:p>
            <a:r>
              <a:rPr lang="en-US" sz="1400" i="1" dirty="0">
                <a:solidFill>
                  <a:srgbClr val="D455B2"/>
                </a:solidFill>
                <a:effectLst/>
                <a:latin typeface="Arial" panose="020B0604020202020204" pitchFamily="34" charset="0"/>
                <a:cs typeface="Arial" panose="020B0604020202020204" pitchFamily="34" charset="0"/>
              </a:rPr>
              <a:t>Textiles in Europe’s circular </a:t>
            </a:r>
            <a:r>
              <a:rPr lang="en-US" sz="1400" dirty="0">
                <a:solidFill>
                  <a:srgbClr val="D455B2"/>
                </a:solidFill>
                <a:effectLst/>
                <a:latin typeface="Arial" panose="020B0604020202020204" pitchFamily="34" charset="0"/>
                <a:cs typeface="Arial" panose="020B0604020202020204" pitchFamily="34" charset="0"/>
              </a:rPr>
              <a:t>n.d.).</a:t>
            </a:r>
            <a:r>
              <a:rPr lang="en-US" sz="1400" i="1" dirty="0">
                <a:solidFill>
                  <a:srgbClr val="D455B2"/>
                </a:solidFill>
                <a:latin typeface="Arial" panose="020B0604020202020204" pitchFamily="34" charset="0"/>
                <a:cs typeface="Arial" panose="020B0604020202020204" pitchFamily="34" charset="0"/>
              </a:rPr>
              <a:t> economy</a:t>
            </a:r>
            <a:r>
              <a:rPr lang="en-US" sz="1400" dirty="0">
                <a:solidFill>
                  <a:srgbClr val="D455B2"/>
                </a:solidFill>
                <a:latin typeface="Arial" panose="020B0604020202020204" pitchFamily="34" charset="0"/>
                <a:cs typeface="Arial" panose="020B0604020202020204" pitchFamily="34" charset="0"/>
              </a:rPr>
              <a:t>. European Environment Agency’s home page. ( </a:t>
            </a:r>
            <a:r>
              <a:rPr lang="en-US" sz="1400" dirty="0">
                <a:solidFill>
                  <a:srgbClr val="D455B2"/>
                </a:solidFill>
                <a:effectLst/>
                <a:latin typeface="Arial" panose="020B0604020202020204" pitchFamily="34" charset="0"/>
                <a:cs typeface="Arial" panose="020B0604020202020204" pitchFamily="34" charset="0"/>
              </a:rPr>
              <a:t>https://www.eea.europa.eu/</a:t>
            </a:r>
            <a:r>
              <a:rPr lang="en-US" sz="1400" dirty="0" err="1">
                <a:solidFill>
                  <a:srgbClr val="D455B2"/>
                </a:solidFill>
                <a:effectLst/>
                <a:latin typeface="Arial" panose="020B0604020202020204" pitchFamily="34" charset="0"/>
                <a:cs typeface="Arial" panose="020B0604020202020204" pitchFamily="34" charset="0"/>
              </a:rPr>
              <a:t>en</a:t>
            </a:r>
            <a:r>
              <a:rPr lang="en-US" sz="1400" dirty="0">
                <a:solidFill>
                  <a:srgbClr val="D455B2"/>
                </a:solidFill>
                <a:effectLst/>
                <a:latin typeface="Arial" panose="020B0604020202020204" pitchFamily="34" charset="0"/>
                <a:cs typeface="Arial" panose="020B0604020202020204" pitchFamily="34" charset="0"/>
              </a:rPr>
              <a:t>/analysis/publications/textiles-in-</a:t>
            </a:r>
            <a:r>
              <a:rPr lang="en-US" sz="1400" dirty="0" err="1">
                <a:solidFill>
                  <a:srgbClr val="D455B2"/>
                </a:solidFill>
                <a:effectLst/>
                <a:latin typeface="Arial" panose="020B0604020202020204" pitchFamily="34" charset="0"/>
                <a:cs typeface="Arial" panose="020B0604020202020204" pitchFamily="34" charset="0"/>
              </a:rPr>
              <a:t>europes</a:t>
            </a:r>
            <a:r>
              <a:rPr lang="en-US" sz="1400" dirty="0">
                <a:solidFill>
                  <a:srgbClr val="D455B2"/>
                </a:solidFill>
                <a:effectLst/>
                <a:latin typeface="Arial" panose="020B0604020202020204" pitchFamily="34" charset="0"/>
                <a:cs typeface="Arial" panose="020B0604020202020204" pitchFamily="34" charset="0"/>
              </a:rPr>
              <a:t>-circular-economy </a:t>
            </a:r>
          </a:p>
          <a:p>
            <a:endParaRPr lang="en-US" sz="1400" dirty="0">
              <a:solidFill>
                <a:srgbClr val="D455B2"/>
              </a:solidFill>
            </a:endParaRPr>
          </a:p>
        </p:txBody>
      </p:sp>
      <p:sp>
        <p:nvSpPr>
          <p:cNvPr id="15" name="TextBox 14">
            <a:extLst>
              <a:ext uri="{FF2B5EF4-FFF2-40B4-BE49-F238E27FC236}">
                <a16:creationId xmlns:a16="http://schemas.microsoft.com/office/drawing/2014/main" id="{D1278BFF-A5E0-B821-FFEE-DF83AF845A69}"/>
              </a:ext>
            </a:extLst>
          </p:cNvPr>
          <p:cNvSpPr txBox="1"/>
          <p:nvPr/>
        </p:nvSpPr>
        <p:spPr>
          <a:xfrm>
            <a:off x="22827414" y="11524674"/>
            <a:ext cx="4254168" cy="1384995"/>
          </a:xfrm>
          <a:prstGeom prst="rect">
            <a:avLst/>
          </a:prstGeom>
          <a:noFill/>
        </p:spPr>
        <p:txBody>
          <a:bodyPr wrap="square" rtlCol="0">
            <a:spAutoFit/>
          </a:bodyPr>
          <a:lstStyle/>
          <a:p>
            <a:r>
              <a:rPr lang="en-US" sz="1400" i="1" dirty="0">
                <a:solidFill>
                  <a:srgbClr val="D455B2"/>
                </a:solidFill>
                <a:effectLst/>
                <a:latin typeface="Arial" panose="020B0604020202020204" pitchFamily="34" charset="0"/>
                <a:cs typeface="Arial" panose="020B0604020202020204" pitchFamily="34" charset="0"/>
              </a:rPr>
              <a:t>A new textiles economy: Redesigning Fashion’s Future</a:t>
            </a:r>
            <a:r>
              <a:rPr lang="en-US" sz="1400" dirty="0">
                <a:solidFill>
                  <a:srgbClr val="D455B2"/>
                </a:solidFill>
                <a:effectLst/>
                <a:latin typeface="Arial" panose="020B0604020202020204" pitchFamily="34" charset="0"/>
                <a:cs typeface="Arial" panose="020B0604020202020204" pitchFamily="34" charset="0"/>
              </a:rPr>
              <a:t>. A New Textiles Economy: Redesigning Fashion’s Future. (n.d.). https://</a:t>
            </a:r>
            <a:r>
              <a:rPr lang="en-US" sz="1400" dirty="0" err="1">
                <a:solidFill>
                  <a:srgbClr val="D455B2"/>
                </a:solidFill>
                <a:effectLst/>
                <a:latin typeface="Arial" panose="020B0604020202020204" pitchFamily="34" charset="0"/>
                <a:cs typeface="Arial" panose="020B0604020202020204" pitchFamily="34" charset="0"/>
              </a:rPr>
              <a:t>www.ellenmacarthurfoundation.org</a:t>
            </a:r>
            <a:r>
              <a:rPr lang="en-US" sz="1400" dirty="0">
                <a:solidFill>
                  <a:srgbClr val="D455B2"/>
                </a:solidFill>
                <a:effectLst/>
                <a:latin typeface="Arial" panose="020B0604020202020204" pitchFamily="34" charset="0"/>
                <a:cs typeface="Arial" panose="020B0604020202020204" pitchFamily="34" charset="0"/>
              </a:rPr>
              <a:t>/a-new-textiles-economy </a:t>
            </a:r>
          </a:p>
          <a:p>
            <a:endParaRPr lang="en-US" sz="1400" dirty="0">
              <a:solidFill>
                <a:srgbClr val="D455B2"/>
              </a:solidFill>
              <a:latin typeface="Arial" panose="020B0604020202020204" pitchFamily="34" charset="0"/>
              <a:cs typeface="Arial" panose="020B0604020202020204" pitchFamily="34" charset="0"/>
            </a:endParaRPr>
          </a:p>
        </p:txBody>
      </p:sp>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27015</TotalTime>
  <Words>1078</Words>
  <Application>Microsoft Macintosh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Batang</vt:lpstr>
      <vt:lpstr>Arial</vt:lpstr>
      <vt:lpstr>Helvetica</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Eash, Madelynne</cp:lastModifiedBy>
  <cp:revision>633</cp:revision>
  <cp:lastPrinted>1999-09-02T03:17:39Z</cp:lastPrinted>
  <dcterms:created xsi:type="dcterms:W3CDTF">2010-03-04T14:50:01Z</dcterms:created>
  <dcterms:modified xsi:type="dcterms:W3CDTF">2025-04-08T13:37:08Z</dcterms:modified>
</cp:coreProperties>
</file>