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2" r:id="rId2"/>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A5A1A"/>
    <a:srgbClr val="CC3300"/>
    <a:srgbClr val="004F42"/>
    <a:srgbClr val="085D54"/>
    <a:srgbClr val="065D5A"/>
    <a:srgbClr val="064F4C"/>
    <a:srgbClr val="006699"/>
    <a:srgbClr val="035D5D"/>
    <a:srgbClr val="005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DAAAF-0F82-2C46-BCC0-959EBB7D9B6E}" v="185" dt="2025-04-04T00:39:39.3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182"/>
    <p:restoredTop sz="94658"/>
  </p:normalViewPr>
  <p:slideViewPr>
    <p:cSldViewPr showGuides="1">
      <p:cViewPr varScale="1">
        <p:scale>
          <a:sx n="37" d="100"/>
          <a:sy n="37" d="100"/>
        </p:scale>
        <p:origin x="2632" y="264"/>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dirty="0">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wallpaperflare.com/background-camera-prison-wallpaper-glun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6.jpeg"/><Relationship Id="rId4" Type="http://schemas.openxmlformats.org/officeDocument/2006/relationships/image" Target="../media/image2.jpg"/><Relationship Id="rId9" Type="http://schemas.openxmlformats.org/officeDocument/2006/relationships/hyperlink" Target="https://www.sentencingproject.org/reports/mass-incarceration-tren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3" name="Group 222"/>
          <p:cNvGrpSpPr/>
          <p:nvPr/>
        </p:nvGrpSpPr>
        <p:grpSpPr>
          <a:xfrm>
            <a:off x="0" y="-28643"/>
            <a:ext cx="32994600" cy="4152381"/>
            <a:chOff x="0" y="328863"/>
            <a:chExt cx="43992802" cy="6228571"/>
          </a:xfrm>
          <a:solidFill>
            <a:schemeClr val="tx1"/>
          </a:solidFill>
        </p:grpSpPr>
        <p:sp>
          <p:nvSpPr>
            <p:cNvPr id="224" name="Rectangle 223"/>
            <p:cNvSpPr/>
            <p:nvPr/>
          </p:nvSpPr>
          <p:spPr bwMode="auto">
            <a:xfrm>
              <a:off x="0" y="5791200"/>
              <a:ext cx="43891200" cy="457200"/>
            </a:xfrm>
            <a:prstGeom prst="rect">
              <a:avLst/>
            </a:prstGeom>
            <a:grp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dirty="0">
                <a:solidFill>
                  <a:srgbClr val="000000"/>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3"/>
              <a:ext cx="43891201" cy="5943600"/>
            </a:xfrm>
            <a:prstGeom prst="rect">
              <a:avLst/>
            </a:prstGeom>
            <a:grp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dirty="0">
                <a:solidFill>
                  <a:srgbClr val="000000"/>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5134478" y="712864"/>
              <a:ext cx="33729119" cy="1817639"/>
            </a:xfrm>
            <a:prstGeom prst="rect">
              <a:avLst/>
            </a:prstGeom>
            <a:grpFill/>
            <a:ln w="9525">
              <a:noFill/>
              <a:miter lim="800000"/>
              <a:headEnd/>
              <a:tailEnd/>
            </a:ln>
          </p:spPr>
          <p:txBody>
            <a:bodyPr wrap="square" lIns="285640" tIns="142820" rIns="285640" bIns="142820">
              <a:spAutoFit/>
            </a:bodyPr>
            <a:lstStyle/>
            <a:p>
              <a:pPr marL="0" marR="0" algn="ctr">
                <a:spcBef>
                  <a:spcPts val="0"/>
                </a:spcBef>
                <a:spcAft>
                  <a:spcPts val="0"/>
                </a:spcAft>
              </a:pPr>
              <a:r>
                <a:rPr lang="en-US" sz="6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6000" b="1" dirty="0">
                  <a:solidFill>
                    <a:srgbClr val="FF6600"/>
                  </a:solidFill>
                  <a:latin typeface="Arial" panose="020B0604020202020204" pitchFamily="34" charset="0"/>
                  <a:ea typeface="Times New Roman" panose="02020603050405020304" pitchFamily="18" charset="0"/>
                  <a:cs typeface="Arial" panose="020B0604020202020204" pitchFamily="34" charset="0"/>
                </a:rPr>
                <a:t>Breaking Barriers: Reintegration and Rehabilitation for Inmates</a:t>
              </a:r>
              <a:endParaRPr lang="en-US" sz="6000" dirty="0">
                <a:solidFill>
                  <a:srgbClr val="FF66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101603" y="2390242"/>
              <a:ext cx="43891199" cy="4167192"/>
            </a:xfrm>
            <a:prstGeom prst="rect">
              <a:avLst/>
            </a:prstGeom>
            <a:grpFill/>
            <a:ln w="9525">
              <a:noFill/>
              <a:miter lim="800000"/>
              <a:headEnd/>
              <a:tailEnd/>
            </a:ln>
          </p:spPr>
          <p:txBody>
            <a:bodyPr lIns="261225" tIns="261225" rIns="261225" bIns="261225"/>
            <a:lstStyle/>
            <a:p>
              <a:pPr marL="0" marR="0" algn="ctr">
                <a:spcBef>
                  <a:spcPts val="0"/>
                </a:spcBef>
                <a:spcAft>
                  <a:spcPts val="0"/>
                </a:spcAft>
              </a:pPr>
              <a:r>
                <a:rPr lang="en-US" sz="4000" b="1" dirty="0">
                  <a:solidFill>
                    <a:srgbClr val="FF6600"/>
                  </a:solidFill>
                  <a:latin typeface="Arial" panose="020B0604020202020204" pitchFamily="34" charset="0"/>
                  <a:ea typeface="Times New Roman" panose="02020603050405020304" pitchFamily="18" charset="0"/>
                  <a:cs typeface="Arial" panose="020B0604020202020204" pitchFamily="34" charset="0"/>
                </a:rPr>
                <a:t>Kadence Thigpen</a:t>
              </a:r>
            </a:p>
            <a:p>
              <a:pPr marL="0" marR="0" algn="ctr">
                <a:spcBef>
                  <a:spcPts val="0"/>
                </a:spcBef>
                <a:spcAft>
                  <a:spcPts val="0"/>
                </a:spcAft>
              </a:pPr>
              <a:r>
                <a:rPr lang="en-US" sz="4000" b="1" dirty="0">
                  <a:solidFill>
                    <a:srgbClr val="FF6600"/>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a:p>
              <a:pPr marL="0" marR="0" algn="ctr">
                <a:spcBef>
                  <a:spcPts val="0"/>
                </a:spcBef>
                <a:spcAft>
                  <a:spcPts val="0"/>
                </a:spcAft>
              </a:pPr>
              <a:r>
                <a:rPr lang="en-US" sz="4000" b="1" dirty="0">
                  <a:solidFill>
                    <a:srgbClr val="FF6600"/>
                  </a:solidFill>
                  <a:latin typeface="Arial" panose="020B0604020202020204" pitchFamily="34" charset="0"/>
                  <a:ea typeface="Times New Roman" panose="02020603050405020304" pitchFamily="18" charset="0"/>
                  <a:cs typeface="Arial" panose="020B0604020202020204" pitchFamily="34" charset="0"/>
                </a:rPr>
                <a:t>Faculty Advisor: Professor Shelley Grant </a:t>
              </a:r>
            </a:p>
          </p:txBody>
        </p:sp>
      </p:grpSp>
      <p:sp>
        <p:nvSpPr>
          <p:cNvPr id="24" name="TextBox 23"/>
          <p:cNvSpPr txBox="1"/>
          <p:nvPr/>
        </p:nvSpPr>
        <p:spPr>
          <a:xfrm>
            <a:off x="11000275" y="4091800"/>
            <a:ext cx="2167581" cy="830997"/>
          </a:xfrm>
          <a:prstGeom prst="rect">
            <a:avLst/>
          </a:prstGeom>
          <a:noFill/>
        </p:spPr>
        <p:txBody>
          <a:bodyPr wrap="none" rtlCol="0">
            <a:spAutoFit/>
          </a:bodyPr>
          <a:lstStyle/>
          <a:p>
            <a:r>
              <a:rPr lang="en-US" sz="4800" b="1" dirty="0">
                <a:solidFill>
                  <a:srgbClr val="FF6600"/>
                </a:solidFill>
                <a:latin typeface="+mj-lt"/>
                <a:ea typeface="Helvetica" charset="0"/>
                <a:cs typeface="Arial" panose="020B0604020202020204" pitchFamily="34" charset="0"/>
              </a:rPr>
              <a:t>History</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p>
        </p:txBody>
      </p:sp>
      <p:sp>
        <p:nvSpPr>
          <p:cNvPr id="45" name="Text Box 709"/>
          <p:cNvSpPr txBox="1">
            <a:spLocks noChangeArrowheads="1"/>
          </p:cNvSpPr>
          <p:nvPr/>
        </p:nvSpPr>
        <p:spPr bwMode="auto">
          <a:xfrm>
            <a:off x="10988433" y="4828675"/>
            <a:ext cx="11604310" cy="491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a:buNone/>
            </a:pPr>
            <a:r>
              <a:rPr lang="en-US" sz="2800" dirty="0">
                <a:latin typeface="+mn-lt"/>
              </a:rPr>
              <a:t>The United States has consistently had one of the highest incarceration rates in the world, with significant fluctuations over the decades. By the late 1990s and early 2000s, the U.S. prison population had skyrocketed, peaking around 2008 with over 1.5 million people incarcerated (Sentencing Project, 2024). In recent years, however, there has been a gradual decline in incarceration rates due to criminal justice reforms, changes in drug policies, and efforts to reduce sentencing for nonviolent offenses.</a:t>
            </a:r>
          </a:p>
          <a:p>
            <a:pPr>
              <a:buNone/>
            </a:pPr>
            <a:r>
              <a:rPr lang="en-US" sz="2800" dirty="0">
                <a:latin typeface="+mn-lt"/>
              </a:rPr>
              <a:t>Nevertheless, the need for change remains critical. Despite some progress, incarceration rates have worsened over the years, and if the corrections and criminal justice systems continue following the same practices, this ongoing issue will persist without improvement.</a:t>
            </a:r>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dirty="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dirty="0"/>
          </a:p>
          <a:p>
            <a:pPr eaLnBrk="1" hangingPunct="1">
              <a:spcBef>
                <a:spcPct val="0"/>
              </a:spcBef>
              <a:buFontTx/>
              <a:buNone/>
            </a:pPr>
            <a:endParaRPr lang="en-US" altLang="en-US" sz="3200" dirty="0"/>
          </a:p>
        </p:txBody>
      </p:sp>
      <p:sp>
        <p:nvSpPr>
          <p:cNvPr id="49" name="Text Box 1045"/>
          <p:cNvSpPr txBox="1">
            <a:spLocks noChangeArrowheads="1"/>
          </p:cNvSpPr>
          <p:nvPr/>
        </p:nvSpPr>
        <p:spPr bwMode="auto">
          <a:xfrm>
            <a:off x="338187" y="16885292"/>
            <a:ext cx="10521866" cy="472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r>
              <a:rPr lang="en-US" sz="3200" dirty="0">
                <a:latin typeface="+mn-lt"/>
              </a:rPr>
              <a:t>Provide effective rehabilitation programs for incarcerated individuals that address mental health, substance abuse, and vocational skills is essential to reducing recidivism and the likelihood of reincarceration.</a:t>
            </a:r>
          </a:p>
          <a:p>
            <a:r>
              <a:rPr lang="en-US" sz="3200" dirty="0">
                <a:latin typeface="+mn-lt"/>
              </a:rPr>
              <a:t>Expand rehabilitation programs to support reentry into society would make a tremendous difference within the correctional system.</a:t>
            </a:r>
          </a:p>
          <a:p>
            <a:r>
              <a:rPr lang="en-US" sz="3200" b="0" i="0" u="none" strike="noStrike" dirty="0">
                <a:solidFill>
                  <a:srgbClr val="212121"/>
                </a:solidFill>
                <a:effectLst/>
                <a:latin typeface="+mn-lt"/>
              </a:rPr>
              <a:t>Address the barriers to success that incarcerated individuals face, not only while in a jail or prison, but also upon release.</a:t>
            </a:r>
            <a:endParaRPr lang="en-US" sz="3200" dirty="0">
              <a:latin typeface="+mn-lt"/>
            </a:endParaRPr>
          </a:p>
        </p:txBody>
      </p:sp>
      <p:sp>
        <p:nvSpPr>
          <p:cNvPr id="51" name="Rectangle 1049"/>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dirty="0"/>
          </a:p>
        </p:txBody>
      </p:sp>
      <p:sp>
        <p:nvSpPr>
          <p:cNvPr id="52" name="Rectangle 1050"/>
          <p:cNvSpPr>
            <a:spLocks noChangeArrowheads="1"/>
          </p:cNvSpPr>
          <p:nvPr/>
        </p:nvSpPr>
        <p:spPr bwMode="auto">
          <a:xfrm>
            <a:off x="11027870" y="13673350"/>
            <a:ext cx="11582996" cy="932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457200" indent="-457200"/>
            <a:r>
              <a:rPr lang="en-US" sz="2800" b="0" i="0" u="none" strike="noStrike" dirty="0">
                <a:solidFill>
                  <a:srgbClr val="000000"/>
                </a:solidFill>
                <a:effectLst/>
                <a:latin typeface="+mn-lt"/>
              </a:rPr>
              <a:t> 3 in 5 people (63%) with a history of mental illness do </a:t>
            </a:r>
            <a:r>
              <a:rPr lang="en-US" sz="2800" i="0" u="none" strike="noStrike" dirty="0">
                <a:solidFill>
                  <a:srgbClr val="000000"/>
                </a:solidFill>
                <a:effectLst/>
                <a:latin typeface="+mn-lt"/>
              </a:rPr>
              <a:t>not</a:t>
            </a:r>
            <a:r>
              <a:rPr lang="en-US" sz="2800" b="0" i="0" u="none" strike="noStrike" dirty="0">
                <a:solidFill>
                  <a:srgbClr val="000000"/>
                </a:solidFill>
                <a:effectLst/>
                <a:latin typeface="+mn-lt"/>
              </a:rPr>
              <a:t> receive mental health treatment while incarcerated (NAMI, 2024).</a:t>
            </a:r>
          </a:p>
          <a:p>
            <a:pPr marL="457200" indent="-457200"/>
            <a:r>
              <a:rPr lang="en-US" sz="2800" b="0" i="0" u="none" strike="noStrike" dirty="0">
                <a:solidFill>
                  <a:srgbClr val="000000"/>
                </a:solidFill>
                <a:effectLst/>
                <a:latin typeface="+mn-lt"/>
              </a:rPr>
              <a:t>Drug offenses account for the incarceration of over </a:t>
            </a:r>
            <a:r>
              <a:rPr lang="en-US" sz="2800" i="0" u="none" strike="noStrike" dirty="0">
                <a:solidFill>
                  <a:srgbClr val="000000"/>
                </a:solidFill>
                <a:effectLst/>
                <a:latin typeface="+mn-lt"/>
              </a:rPr>
              <a:t>360,000</a:t>
            </a:r>
            <a:r>
              <a:rPr lang="en-US" sz="2800" b="0" i="0" u="none" strike="noStrike" dirty="0">
                <a:solidFill>
                  <a:srgbClr val="000000"/>
                </a:solidFill>
                <a:effectLst/>
                <a:latin typeface="+mn-lt"/>
              </a:rPr>
              <a:t> people, and police make almost a million drug arrests each year (Prison Policy, 2025).</a:t>
            </a:r>
          </a:p>
          <a:p>
            <a:pPr marL="457200" indent="-457200"/>
            <a:r>
              <a:rPr lang="en-US" sz="2800" b="0" i="0" u="none" strike="noStrike" dirty="0">
                <a:solidFill>
                  <a:srgbClr val="000000"/>
                </a:solidFill>
                <a:effectLst/>
                <a:latin typeface="+mn-lt"/>
              </a:rPr>
              <a:t>Two-thirds of people in local jails have substance use disorders, yet only a tiny fraction of all jails provide medication-assisted treatment for opioid use disorder—the gold standard for care (Prison Policy, 2025).</a:t>
            </a:r>
          </a:p>
          <a:p>
            <a:pPr marL="457200" indent="-457200"/>
            <a:r>
              <a:rPr lang="en-US" sz="2800" b="0" i="0" u="none" strike="noStrike" dirty="0">
                <a:solidFill>
                  <a:srgbClr val="000000"/>
                </a:solidFill>
                <a:effectLst/>
                <a:latin typeface="+mn-lt"/>
              </a:rPr>
              <a:t>Between 2000 and 2018, the number of people who died of intoxication while in jail increased by almost </a:t>
            </a:r>
            <a:r>
              <a:rPr lang="en-US" sz="2800" i="0" u="none" strike="noStrike" dirty="0">
                <a:solidFill>
                  <a:srgbClr val="000000"/>
                </a:solidFill>
                <a:effectLst/>
                <a:latin typeface="+mn-lt"/>
              </a:rPr>
              <a:t>400%; </a:t>
            </a:r>
            <a:r>
              <a:rPr lang="en-US" sz="2800" b="0" i="0" u="none" strike="noStrike" dirty="0">
                <a:solidFill>
                  <a:srgbClr val="000000"/>
                </a:solidFill>
                <a:effectLst/>
                <a:latin typeface="+mn-lt"/>
              </a:rPr>
              <a:t>typically, these individuals died within just </a:t>
            </a:r>
            <a:r>
              <a:rPr lang="en-US" sz="2800" i="0" u="none" strike="noStrike" dirty="0">
                <a:solidFill>
                  <a:srgbClr val="000000"/>
                </a:solidFill>
                <a:effectLst/>
                <a:latin typeface="+mn-lt"/>
              </a:rPr>
              <a:t>one day </a:t>
            </a:r>
            <a:r>
              <a:rPr lang="en-US" sz="2800" b="0" i="0" u="none" strike="noStrike" dirty="0">
                <a:solidFill>
                  <a:srgbClr val="000000"/>
                </a:solidFill>
                <a:effectLst/>
                <a:latin typeface="+mn-lt"/>
              </a:rPr>
              <a:t>of admission (Prison Policy, 2025).</a:t>
            </a:r>
          </a:p>
          <a:p>
            <a:pPr marL="457200" indent="-457200"/>
            <a:r>
              <a:rPr lang="en-US" sz="2800" b="0" i="0" u="none" strike="noStrike" dirty="0">
                <a:solidFill>
                  <a:srgbClr val="000000"/>
                </a:solidFill>
                <a:effectLst/>
                <a:latin typeface="+mn-lt"/>
              </a:rPr>
              <a:t>Jails often place people with mental health issues in solitary confinement, provide limited access to counseling, and leave them unmonitored due to staffing shortages—leading to suicides, which are the </a:t>
            </a:r>
            <a:r>
              <a:rPr lang="en-US" sz="2800" i="0" u="none" strike="noStrike" dirty="0">
                <a:solidFill>
                  <a:srgbClr val="000000"/>
                </a:solidFill>
                <a:effectLst/>
                <a:latin typeface="+mn-lt"/>
              </a:rPr>
              <a:t>leading cause of death</a:t>
            </a:r>
            <a:r>
              <a:rPr lang="en-US" sz="2800" b="0" i="0" u="none" strike="noStrike" dirty="0">
                <a:solidFill>
                  <a:srgbClr val="000000"/>
                </a:solidFill>
                <a:effectLst/>
                <a:latin typeface="+mn-lt"/>
              </a:rPr>
              <a:t> in local jails (Prison Policy, 2025).</a:t>
            </a:r>
          </a:p>
          <a:p>
            <a:pPr marL="457200" indent="-457200"/>
            <a:r>
              <a:rPr lang="en-US" sz="2800" b="0" i="0" u="none" strike="noStrike" dirty="0">
                <a:solidFill>
                  <a:srgbClr val="000000"/>
                </a:solidFill>
                <a:effectLst/>
                <a:latin typeface="+mn-lt"/>
              </a:rPr>
              <a:t>Incarceration-based rehabilitation programs are, on average, </a:t>
            </a:r>
            <a:r>
              <a:rPr lang="en-US" sz="2800" i="0" u="none" strike="noStrike" dirty="0">
                <a:solidFill>
                  <a:srgbClr val="000000"/>
                </a:solidFill>
                <a:effectLst/>
                <a:latin typeface="+mn-lt"/>
              </a:rPr>
              <a:t>43% more likely </a:t>
            </a:r>
            <a:r>
              <a:rPr lang="en-US" sz="2800" b="0" i="0" u="none" strike="noStrike" dirty="0">
                <a:solidFill>
                  <a:srgbClr val="000000"/>
                </a:solidFill>
                <a:effectLst/>
                <a:latin typeface="+mn-lt"/>
              </a:rPr>
              <a:t>to reduce recidivism compared to inmates who did not receive rehabilitation (University of Louisville, 2013).</a:t>
            </a:r>
          </a:p>
          <a:p>
            <a:pPr marL="457200" indent="-457200" algn="just" eaLnBrk="1" hangingPunct="1">
              <a:spcBef>
                <a:spcPct val="0"/>
              </a:spcBef>
              <a:buClr>
                <a:srgbClr val="FF6600"/>
              </a:buClr>
              <a:buFont typeface="Wingdings" pitchFamily="2" charset="2"/>
              <a:buChar char="Ø"/>
            </a:pPr>
            <a:endParaRPr lang="en-US" altLang="en-US" sz="3200" dirty="0">
              <a:latin typeface="+mn-lt"/>
              <a:ea typeface="Batang" panose="02030600000101010101" pitchFamily="18" charset="-127"/>
            </a:endParaRPr>
          </a:p>
          <a:p>
            <a:pPr marL="457200" indent="-457200" algn="just" eaLnBrk="1" hangingPunct="1">
              <a:spcBef>
                <a:spcPct val="0"/>
              </a:spcBef>
              <a:buClr>
                <a:srgbClr val="FF6600"/>
              </a:buClr>
              <a:buFont typeface="Wingdings" pitchFamily="2" charset="2"/>
              <a:buChar char="Ø"/>
            </a:pPr>
            <a:endParaRPr lang="en-US" altLang="en-US" sz="3200" dirty="0">
              <a:latin typeface="+mn-lt"/>
              <a:ea typeface="Batang" panose="02030600000101010101" pitchFamily="18" charset="-127"/>
            </a:endParaRPr>
          </a:p>
          <a:p>
            <a:pPr algn="just" eaLnBrk="1" hangingPunct="1">
              <a:spcBef>
                <a:spcPct val="0"/>
              </a:spcBef>
              <a:buFontTx/>
              <a:buNone/>
            </a:pPr>
            <a:endParaRPr lang="en-US" altLang="en-US" sz="3200" b="1" dirty="0">
              <a:latin typeface="+mn-lt"/>
              <a:ea typeface="Batang" panose="02030600000101010101" pitchFamily="18" charset="-127"/>
            </a:endParaRPr>
          </a:p>
        </p:txBody>
      </p:sp>
      <p:sp>
        <p:nvSpPr>
          <p:cNvPr id="55" name="TextBox 54"/>
          <p:cNvSpPr txBox="1"/>
          <p:nvPr/>
        </p:nvSpPr>
        <p:spPr>
          <a:xfrm>
            <a:off x="199732" y="16168152"/>
            <a:ext cx="4417655" cy="830997"/>
          </a:xfrm>
          <a:prstGeom prst="rect">
            <a:avLst/>
          </a:prstGeom>
          <a:noFill/>
        </p:spPr>
        <p:txBody>
          <a:bodyPr wrap="square" rtlCol="0">
            <a:spAutoFit/>
          </a:bodyPr>
          <a:lstStyle/>
          <a:p>
            <a:r>
              <a:rPr lang="en-US" sz="4800" b="1" dirty="0">
                <a:solidFill>
                  <a:srgbClr val="FF6600"/>
                </a:solidFill>
                <a:latin typeface="+mj-lt"/>
                <a:ea typeface="Helvetica" charset="0"/>
                <a:cs typeface="Arial" panose="020B0604020202020204" pitchFamily="34" charset="0"/>
              </a:rPr>
              <a:t>Objectives</a:t>
            </a:r>
          </a:p>
        </p:txBody>
      </p:sp>
      <p:sp>
        <p:nvSpPr>
          <p:cNvPr id="59" name="TextBox 58"/>
          <p:cNvSpPr txBox="1"/>
          <p:nvPr/>
        </p:nvSpPr>
        <p:spPr>
          <a:xfrm>
            <a:off x="22816539" y="11271166"/>
            <a:ext cx="4231736" cy="830997"/>
          </a:xfrm>
          <a:prstGeom prst="rect">
            <a:avLst/>
          </a:prstGeom>
          <a:noFill/>
        </p:spPr>
        <p:txBody>
          <a:bodyPr wrap="square" rtlCol="0">
            <a:spAutoFit/>
          </a:bodyPr>
          <a:lstStyle/>
          <a:p>
            <a:r>
              <a:rPr lang="en-US" sz="4800" b="1" dirty="0">
                <a:solidFill>
                  <a:srgbClr val="FF6600"/>
                </a:solidFill>
                <a:latin typeface="+mj-lt"/>
                <a:ea typeface="Helvetica" charset="0"/>
                <a:cs typeface="Helvetica" charset="0"/>
              </a:rPr>
              <a:t>Conclusion</a:t>
            </a:r>
          </a:p>
        </p:txBody>
      </p:sp>
      <p:sp>
        <p:nvSpPr>
          <p:cNvPr id="80" name="TextBox 79"/>
          <p:cNvSpPr txBox="1"/>
          <p:nvPr/>
        </p:nvSpPr>
        <p:spPr>
          <a:xfrm>
            <a:off x="22823170" y="15461703"/>
            <a:ext cx="3039743" cy="830997"/>
          </a:xfrm>
          <a:prstGeom prst="rect">
            <a:avLst/>
          </a:prstGeom>
          <a:noFill/>
        </p:spPr>
        <p:txBody>
          <a:bodyPr wrap="none" rtlCol="0">
            <a:spAutoFit/>
          </a:bodyPr>
          <a:lstStyle/>
          <a:p>
            <a:r>
              <a:rPr lang="en-US" sz="4800" b="1" dirty="0">
                <a:solidFill>
                  <a:srgbClr val="FF6600"/>
                </a:solidFill>
                <a:latin typeface="+mj-lt"/>
                <a:ea typeface="Helvetica" charset="0"/>
                <a:cs typeface="Helvetica" charset="0"/>
              </a:rPr>
              <a:t>References</a:t>
            </a:r>
          </a:p>
        </p:txBody>
      </p:sp>
      <p:sp>
        <p:nvSpPr>
          <p:cNvPr id="82" name="Text Box 2070"/>
          <p:cNvSpPr txBox="1">
            <a:spLocks noChangeArrowheads="1"/>
          </p:cNvSpPr>
          <p:nvPr/>
        </p:nvSpPr>
        <p:spPr bwMode="auto">
          <a:xfrm>
            <a:off x="22885262" y="11923334"/>
            <a:ext cx="5143716" cy="580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marL="0" indent="0">
              <a:buNone/>
            </a:pPr>
            <a:r>
              <a:rPr lang="en-US" sz="3200" dirty="0">
                <a:latin typeface="+mn-lt"/>
              </a:rPr>
              <a:t>Prison rehabilitation is often overlooked yet essential for reducing recidivism. Equipping inmates with the right skills and supports allow them to reintegrate back into society successfully. </a:t>
            </a:r>
          </a:p>
          <a:p>
            <a:pPr marL="0" indent="0">
              <a:buNone/>
            </a:pPr>
            <a:br>
              <a:rPr lang="en-US" sz="9600" dirty="0"/>
            </a:br>
            <a:endParaRPr lang="en-US" altLang="en-US" sz="3200" dirty="0">
              <a:latin typeface="+mn-lt"/>
            </a:endParaRPr>
          </a:p>
        </p:txBody>
      </p:sp>
      <p:sp>
        <p:nvSpPr>
          <p:cNvPr id="83" name="TextBox 82"/>
          <p:cNvSpPr txBox="1"/>
          <p:nvPr/>
        </p:nvSpPr>
        <p:spPr>
          <a:xfrm>
            <a:off x="11033342" y="12867392"/>
            <a:ext cx="2480166" cy="830997"/>
          </a:xfrm>
          <a:prstGeom prst="rect">
            <a:avLst/>
          </a:prstGeom>
          <a:noFill/>
        </p:spPr>
        <p:txBody>
          <a:bodyPr wrap="none" rtlCol="0">
            <a:spAutoFit/>
          </a:bodyPr>
          <a:lstStyle/>
          <a:p>
            <a:r>
              <a:rPr lang="en-US" sz="4800" b="1" dirty="0">
                <a:solidFill>
                  <a:srgbClr val="FF6600"/>
                </a:solidFill>
                <a:latin typeface="+mj-lt"/>
                <a:ea typeface="Helvetica" charset="0"/>
                <a:cs typeface="Arial" panose="020B0604020202020204" pitchFamily="34" charset="0"/>
              </a:rPr>
              <a:t>Findings</a:t>
            </a:r>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296813" y="257112"/>
            <a:ext cx="3181034" cy="2995427"/>
          </a:xfrm>
          <a:prstGeom prst="rect">
            <a:avLst/>
          </a:prstGeom>
        </p:spPr>
      </p:pic>
      <p:sp>
        <p:nvSpPr>
          <p:cNvPr id="34" name="Rectangle 33">
            <a:extLst>
              <a:ext uri="{FF2B5EF4-FFF2-40B4-BE49-F238E27FC236}">
                <a16:creationId xmlns:a16="http://schemas.microsoft.com/office/drawing/2014/main" id="{09CD6EFD-087F-4556-8825-A767428DB721}"/>
              </a:ext>
            </a:extLst>
          </p:cNvPr>
          <p:cNvSpPr/>
          <p:nvPr/>
        </p:nvSpPr>
        <p:spPr bwMode="auto">
          <a:xfrm>
            <a:off x="222731" y="16212681"/>
            <a:ext cx="10568303" cy="5430088"/>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0985120" y="4190999"/>
            <a:ext cx="11604310" cy="841601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0" name="Rectangle 39">
            <a:extLst>
              <a:ext uri="{FF2B5EF4-FFF2-40B4-BE49-F238E27FC236}">
                <a16:creationId xmlns:a16="http://schemas.microsoft.com/office/drawing/2014/main" id="{D2A43025-5875-4642-98EF-27B9E52750C9}"/>
              </a:ext>
            </a:extLst>
          </p:cNvPr>
          <p:cNvSpPr/>
          <p:nvPr/>
        </p:nvSpPr>
        <p:spPr bwMode="auto">
          <a:xfrm>
            <a:off x="10981806" y="12796990"/>
            <a:ext cx="11607623" cy="8845778"/>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22867790" y="11335548"/>
            <a:ext cx="5391595" cy="412721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880004" y="15562189"/>
            <a:ext cx="9827704" cy="608058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3" name="Picture 52">
            <a:extLst>
              <a:ext uri="{FF2B5EF4-FFF2-40B4-BE49-F238E27FC236}">
                <a16:creationId xmlns:a16="http://schemas.microsoft.com/office/drawing/2014/main" id="{93858F6A-A717-4AC3-909E-4ECFC0419CAC}"/>
              </a:ext>
            </a:extLst>
          </p:cNvPr>
          <p:cNvPicPr>
            <a:picLocks noChangeAspect="1"/>
          </p:cNvPicPr>
          <p:nvPr/>
        </p:nvPicPr>
        <p:blipFill>
          <a:blip r:embed="rId4"/>
          <a:stretch>
            <a:fillRect/>
          </a:stretch>
        </p:blipFill>
        <p:spPr>
          <a:xfrm>
            <a:off x="26023624" y="2549608"/>
            <a:ext cx="2503504" cy="1158820"/>
          </a:xfrm>
          <a:prstGeom prst="rect">
            <a:avLst/>
          </a:prstGeom>
        </p:spPr>
      </p:pic>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5"/>
          <a:stretch>
            <a:fillRect/>
          </a:stretch>
        </p:blipFill>
        <p:spPr>
          <a:xfrm>
            <a:off x="3850858" y="2549608"/>
            <a:ext cx="4334549" cy="1076866"/>
          </a:xfrm>
          <a:prstGeom prst="rect">
            <a:avLst/>
          </a:prstGeom>
        </p:spPr>
      </p:pic>
      <p:sp>
        <p:nvSpPr>
          <p:cNvPr id="5" name="TextBox 4">
            <a:extLst>
              <a:ext uri="{FF2B5EF4-FFF2-40B4-BE49-F238E27FC236}">
                <a16:creationId xmlns:a16="http://schemas.microsoft.com/office/drawing/2014/main" id="{C365D1D9-278D-E4EE-A543-32A545A301E2}"/>
              </a:ext>
            </a:extLst>
          </p:cNvPr>
          <p:cNvSpPr txBox="1"/>
          <p:nvPr/>
        </p:nvSpPr>
        <p:spPr>
          <a:xfrm>
            <a:off x="185793" y="4160038"/>
            <a:ext cx="10456384" cy="8710077"/>
          </a:xfrm>
          <a:prstGeom prst="rect">
            <a:avLst/>
          </a:prstGeom>
          <a:noFill/>
        </p:spPr>
        <p:txBody>
          <a:bodyPr wrap="square" rtlCol="0">
            <a:spAutoFit/>
          </a:bodyPr>
          <a:lstStyle/>
          <a:p>
            <a:r>
              <a:rPr lang="en-US" sz="4800" b="1" dirty="0">
                <a:solidFill>
                  <a:srgbClr val="FF6600"/>
                </a:solidFill>
              </a:rPr>
              <a:t>Social Significance</a:t>
            </a:r>
            <a:endParaRPr lang="en-US" sz="3200" b="1" dirty="0">
              <a:solidFill>
                <a:srgbClr val="FF6600"/>
              </a:solidFill>
            </a:endParaRPr>
          </a:p>
          <a:p>
            <a:pPr algn="l"/>
            <a:r>
              <a:rPr lang="en-US" sz="3200" b="0" i="0" u="none" strike="noStrike" dirty="0">
                <a:solidFill>
                  <a:srgbClr val="212121"/>
                </a:solidFill>
                <a:effectLst/>
                <a:latin typeface="+mn-lt"/>
              </a:rPr>
              <a:t>Mass incarceration and reincarceration are serious problems in the United States, yet individuals housed within jails and prisons are not receiving the needed resources to successfully reintegrate back into society. </a:t>
            </a:r>
            <a:r>
              <a:rPr lang="en-US" sz="3200" b="0" i="0" u="none" strike="noStrike" dirty="0">
                <a:solidFill>
                  <a:srgbClr val="000000"/>
                </a:solidFill>
                <a:effectLst/>
              </a:rPr>
              <a:t>Approximately 1.8 million individuals are incarcerated in the United States, with over 5 million under supervision by the correctional system. Nearly 469,000 people enter prisons each year, and roughly two-thirds of released individuals are rearrested within three years of release.(Prison Policy, 2025).</a:t>
            </a:r>
          </a:p>
          <a:p>
            <a:pPr algn="l"/>
            <a:r>
              <a:rPr lang="en-US" sz="3200" b="0" i="0" u="none" strike="noStrike" dirty="0">
                <a:solidFill>
                  <a:srgbClr val="000000"/>
                </a:solidFill>
                <a:effectLst/>
              </a:rPr>
              <a:t>Reincarceration and recidivism are considered wicked problems in the United States due to the complex, deeply rooted systemic issues within the country. While some rehabilitation options are available, they are very limited within the prison system. Expanding these programs is the first major change needed to make a meaningful difference.</a:t>
            </a:r>
          </a:p>
          <a:p>
            <a:endParaRPr lang="en-US" sz="3200" dirty="0">
              <a:latin typeface="+mn-lt"/>
            </a:endParaRPr>
          </a:p>
        </p:txBody>
      </p:sp>
      <p:sp>
        <p:nvSpPr>
          <p:cNvPr id="8" name="Rectangle 7">
            <a:extLst>
              <a:ext uri="{FF2B5EF4-FFF2-40B4-BE49-F238E27FC236}">
                <a16:creationId xmlns:a16="http://schemas.microsoft.com/office/drawing/2014/main" id="{205A4C04-F78A-1445-8B9C-D59A174122CC}"/>
              </a:ext>
            </a:extLst>
          </p:cNvPr>
          <p:cNvSpPr/>
          <p:nvPr/>
        </p:nvSpPr>
        <p:spPr bwMode="auto">
          <a:xfrm>
            <a:off x="189708" y="4186569"/>
            <a:ext cx="10568303" cy="8135007"/>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65" charset="0"/>
            </a:endParaRPr>
          </a:p>
        </p:txBody>
      </p:sp>
      <p:sp>
        <p:nvSpPr>
          <p:cNvPr id="9" name="Rectangle 8">
            <a:extLst>
              <a:ext uri="{FF2B5EF4-FFF2-40B4-BE49-F238E27FC236}">
                <a16:creationId xmlns:a16="http://schemas.microsoft.com/office/drawing/2014/main" id="{2984148F-E90F-BE1A-C103-551C6009CF9B}"/>
              </a:ext>
            </a:extLst>
          </p:cNvPr>
          <p:cNvSpPr/>
          <p:nvPr/>
        </p:nvSpPr>
        <p:spPr bwMode="auto">
          <a:xfrm>
            <a:off x="22823170" y="4216307"/>
            <a:ext cx="9884537" cy="70068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65" charset="0"/>
            </a:endParaRPr>
          </a:p>
        </p:txBody>
      </p:sp>
      <p:sp>
        <p:nvSpPr>
          <p:cNvPr id="10" name="TextBox 9">
            <a:extLst>
              <a:ext uri="{FF2B5EF4-FFF2-40B4-BE49-F238E27FC236}">
                <a16:creationId xmlns:a16="http://schemas.microsoft.com/office/drawing/2014/main" id="{7884783D-1616-FC3C-0B33-AFC8330E3E00}"/>
              </a:ext>
            </a:extLst>
          </p:cNvPr>
          <p:cNvSpPr txBox="1"/>
          <p:nvPr/>
        </p:nvSpPr>
        <p:spPr>
          <a:xfrm>
            <a:off x="22823170" y="4168006"/>
            <a:ext cx="3617589" cy="830997"/>
          </a:xfrm>
          <a:prstGeom prst="rect">
            <a:avLst/>
          </a:prstGeom>
          <a:noFill/>
        </p:spPr>
        <p:txBody>
          <a:bodyPr wrap="square" rtlCol="0">
            <a:spAutoFit/>
          </a:bodyPr>
          <a:lstStyle/>
          <a:p>
            <a:r>
              <a:rPr lang="en-US" sz="4800" b="1" dirty="0">
                <a:solidFill>
                  <a:srgbClr val="FF6600"/>
                </a:solidFill>
              </a:rPr>
              <a:t>Limitations</a:t>
            </a:r>
          </a:p>
        </p:txBody>
      </p:sp>
      <p:pic>
        <p:nvPicPr>
          <p:cNvPr id="16" name="Picture 15" descr="A close-up of hands holding bars&#10;&#10;Description automatically generated">
            <a:extLst>
              <a:ext uri="{FF2B5EF4-FFF2-40B4-BE49-F238E27FC236}">
                <a16:creationId xmlns:a16="http://schemas.microsoft.com/office/drawing/2014/main" id="{8D010D89-EB77-9B52-C7CE-D466281141E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25477" y="12607009"/>
            <a:ext cx="10565558" cy="3462880"/>
          </a:xfrm>
          <a:prstGeom prst="rect">
            <a:avLst/>
          </a:prstGeom>
        </p:spPr>
      </p:pic>
      <p:pic>
        <p:nvPicPr>
          <p:cNvPr id="1026" name="Picture 2">
            <a:extLst>
              <a:ext uri="{FF2B5EF4-FFF2-40B4-BE49-F238E27FC236}">
                <a16:creationId xmlns:a16="http://schemas.microsoft.com/office/drawing/2014/main" id="{A72A6A50-33DB-BB9A-246A-9EC8DF1E83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06658" y="9868264"/>
            <a:ext cx="11397651" cy="2055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495C41-3F0A-D137-04AE-1697F2E270AA}"/>
              </a:ext>
            </a:extLst>
          </p:cNvPr>
          <p:cNvSpPr txBox="1"/>
          <p:nvPr/>
        </p:nvSpPr>
        <p:spPr>
          <a:xfrm>
            <a:off x="22927217" y="15742707"/>
            <a:ext cx="9827704" cy="6144439"/>
          </a:xfrm>
          <a:prstGeom prst="rect">
            <a:avLst/>
          </a:prstGeom>
          <a:noFill/>
        </p:spPr>
        <p:txBody>
          <a:bodyPr wrap="square" rtlCol="0">
            <a:spAutoFit/>
          </a:bodyPr>
          <a:lstStyle/>
          <a:p>
            <a:endParaRPr lang="en-US" sz="2200" b="0" i="0" u="none" strike="noStrike" dirty="0">
              <a:solidFill>
                <a:srgbClr val="000000"/>
              </a:solidFill>
              <a:effectLst/>
            </a:endParaRPr>
          </a:p>
          <a:p>
            <a:r>
              <a:rPr lang="en-US" sz="2200" b="0" i="0" u="none" strike="noStrike" dirty="0">
                <a:solidFill>
                  <a:srgbClr val="000000"/>
                </a:solidFill>
                <a:effectLst/>
              </a:rPr>
              <a:t>Christopher </a:t>
            </a:r>
            <a:r>
              <a:rPr lang="en-US" sz="2200" b="0" i="0" u="none" strike="noStrike" dirty="0" err="1">
                <a:solidFill>
                  <a:srgbClr val="000000"/>
                </a:solidFill>
                <a:effectLst/>
              </a:rPr>
              <a:t>Uggen</a:t>
            </a:r>
            <a:r>
              <a:rPr lang="en-US" sz="2200" b="0" i="0" u="none" strike="noStrike" dirty="0">
                <a:solidFill>
                  <a:srgbClr val="000000"/>
                </a:solidFill>
                <a:effectLst/>
              </a:rPr>
              <a:t>, R. L., </a:t>
            </a:r>
            <a:r>
              <a:rPr lang="en-US" sz="2200" b="0" i="0" u="none" strike="noStrike" dirty="0" err="1">
                <a:solidFill>
                  <a:srgbClr val="000000"/>
                </a:solidFill>
                <a:effectLst/>
              </a:rPr>
              <a:t>Nazgol</a:t>
            </a:r>
            <a:r>
              <a:rPr lang="en-US" sz="2200" b="0" i="0" u="none" strike="noStrike" dirty="0">
                <a:solidFill>
                  <a:srgbClr val="000000"/>
                </a:solidFill>
                <a:effectLst/>
              </a:rPr>
              <a:t> </a:t>
            </a:r>
            <a:r>
              <a:rPr lang="en-US" sz="2200" b="0" i="0" u="none" strike="noStrike" dirty="0" err="1">
                <a:solidFill>
                  <a:srgbClr val="000000"/>
                </a:solidFill>
                <a:effectLst/>
              </a:rPr>
              <a:t>Ghandnoosh</a:t>
            </a:r>
            <a:r>
              <a:rPr lang="en-US" sz="2200" b="0" i="0" u="none" strike="noStrike" dirty="0">
                <a:solidFill>
                  <a:srgbClr val="000000"/>
                </a:solidFill>
                <a:effectLst/>
              </a:rPr>
              <a:t>, Ph. D. on S. 8, &amp; Nicole D. Porter on August 11, 2022. (2024, May 31). </a:t>
            </a:r>
            <a:r>
              <a:rPr lang="en-US" sz="2200" b="0" i="1" u="none" strike="noStrike" dirty="0">
                <a:solidFill>
                  <a:srgbClr val="000000"/>
                </a:solidFill>
                <a:effectLst/>
              </a:rPr>
              <a:t>Mass incarceration trends</a:t>
            </a:r>
            <a:r>
              <a:rPr lang="en-US" sz="2200" b="0" i="0" u="none" strike="noStrike" dirty="0">
                <a:solidFill>
                  <a:srgbClr val="000000"/>
                </a:solidFill>
                <a:effectLst/>
              </a:rPr>
              <a:t>. The Sentencing Project. </a:t>
            </a:r>
            <a:r>
              <a:rPr lang="en-US" sz="2200" b="0" i="0" u="none" strike="noStrike" dirty="0">
                <a:solidFill>
                  <a:srgbClr val="000000"/>
                </a:solidFill>
                <a:effectLst/>
                <a:hlinkClick r:id="rId9"/>
              </a:rPr>
              <a:t>https://www.sentencingproject.org/reports/mass-incarceration-trends/</a:t>
            </a:r>
            <a:endParaRPr lang="en-US" sz="2200" b="0" i="0" u="none" strike="noStrike" dirty="0">
              <a:solidFill>
                <a:srgbClr val="000000"/>
              </a:solidFill>
              <a:effectLst/>
            </a:endParaRPr>
          </a:p>
          <a:p>
            <a:r>
              <a:rPr lang="en-US" sz="2200" b="0" i="0" u="none" strike="noStrike" dirty="0">
                <a:solidFill>
                  <a:srgbClr val="000000"/>
                </a:solidFill>
                <a:effectLst/>
              </a:rPr>
              <a:t>Dixon, S. A. (2013, August). </a:t>
            </a:r>
            <a:r>
              <a:rPr lang="en-US" sz="2200" b="0" i="1" u="none" strike="noStrike" dirty="0">
                <a:solidFill>
                  <a:srgbClr val="000000"/>
                </a:solidFill>
                <a:effectLst/>
              </a:rPr>
              <a:t>The new paradigm of rehabilitation : A meta-analysis of the effectiveness of incarceration-based rehabilitation in regards to recidivism reduction.</a:t>
            </a:r>
            <a:r>
              <a:rPr lang="en-US" sz="2200" b="0" i="0" u="none" strike="noStrike" dirty="0">
                <a:solidFill>
                  <a:srgbClr val="000000"/>
                </a:solidFill>
                <a:effectLst/>
              </a:rPr>
              <a:t> </a:t>
            </a:r>
            <a:r>
              <a:rPr lang="en-US" sz="2200" b="0" i="0" u="none" strike="noStrike" dirty="0" err="1">
                <a:solidFill>
                  <a:srgbClr val="000000"/>
                </a:solidFill>
                <a:effectLst/>
              </a:rPr>
              <a:t>ThinkIR</a:t>
            </a:r>
            <a:r>
              <a:rPr lang="en-US" sz="2200" b="0" i="0" u="none" strike="noStrike" dirty="0">
                <a:solidFill>
                  <a:srgbClr val="000000"/>
                </a:solidFill>
                <a:effectLst/>
              </a:rPr>
              <a:t>: The University of Louisville’s Institutional Repository. https://</a:t>
            </a:r>
            <a:r>
              <a:rPr lang="en-US" sz="2200" b="0" i="0" u="none" strike="noStrike" dirty="0" err="1">
                <a:solidFill>
                  <a:srgbClr val="000000"/>
                </a:solidFill>
                <a:effectLst/>
              </a:rPr>
              <a:t>ir.library.louisville.edu</a:t>
            </a:r>
            <a:r>
              <a:rPr lang="en-US" sz="2200" b="0" i="0" u="none" strike="noStrike" dirty="0">
                <a:solidFill>
                  <a:srgbClr val="000000"/>
                </a:solidFill>
                <a:effectLst/>
              </a:rPr>
              <a:t>/</a:t>
            </a:r>
            <a:r>
              <a:rPr lang="en-US" sz="2200" b="0" i="0" u="none" strike="noStrike" dirty="0" err="1">
                <a:solidFill>
                  <a:srgbClr val="000000"/>
                </a:solidFill>
                <a:effectLst/>
              </a:rPr>
              <a:t>etd</a:t>
            </a:r>
            <a:r>
              <a:rPr lang="en-US" sz="2200" b="0" i="0" u="none" strike="noStrike" dirty="0">
                <a:solidFill>
                  <a:srgbClr val="000000"/>
                </a:solidFill>
                <a:effectLst/>
              </a:rPr>
              <a:t>/357/ </a:t>
            </a:r>
          </a:p>
          <a:p>
            <a:r>
              <a:rPr lang="en-US" sz="2200" b="0" i="1" u="none" strike="noStrike" dirty="0">
                <a:solidFill>
                  <a:srgbClr val="000000"/>
                </a:solidFill>
                <a:effectLst/>
              </a:rPr>
              <a:t>Mental health treatment while incarcerated</a:t>
            </a:r>
            <a:r>
              <a:rPr lang="en-US" sz="2200" b="0" i="0" u="none" strike="noStrike" dirty="0">
                <a:solidFill>
                  <a:srgbClr val="000000"/>
                </a:solidFill>
                <a:effectLst/>
              </a:rPr>
              <a:t>. NAMI. (2024, May 6). https://</a:t>
            </a:r>
            <a:r>
              <a:rPr lang="en-US" sz="2200" b="0" i="0" u="none" strike="noStrike" dirty="0" err="1">
                <a:solidFill>
                  <a:srgbClr val="000000"/>
                </a:solidFill>
                <a:effectLst/>
              </a:rPr>
              <a:t>www.nami.org</a:t>
            </a:r>
            <a:r>
              <a:rPr lang="en-US" sz="2200" b="0" i="0" u="none" strike="noStrike" dirty="0">
                <a:solidFill>
                  <a:srgbClr val="000000"/>
                </a:solidFill>
                <a:effectLst/>
              </a:rPr>
              <a:t>/advocacy/policy-priorities/improving-health/mental-health-treatment-while-incarcerated/#:~:text=About%20three%20in%20five%20people,in%20state%20and%20federal%20prisons. </a:t>
            </a:r>
          </a:p>
          <a:p>
            <a:r>
              <a:rPr lang="en-US" sz="2200" b="0" i="0" u="none" strike="noStrike" dirty="0">
                <a:solidFill>
                  <a:srgbClr val="000000"/>
                </a:solidFill>
                <a:effectLst/>
              </a:rPr>
              <a:t>Wagner, W. S. and P. (n.d.). </a:t>
            </a:r>
            <a:r>
              <a:rPr lang="en-US" sz="2200" b="0" i="1" u="none" strike="noStrike" dirty="0">
                <a:solidFill>
                  <a:srgbClr val="000000"/>
                </a:solidFill>
                <a:effectLst/>
              </a:rPr>
              <a:t>Mass incarceration: The whole PIE 2025</a:t>
            </a:r>
            <a:r>
              <a:rPr lang="en-US" sz="2200" b="0" i="0" u="none" strike="noStrike" dirty="0">
                <a:solidFill>
                  <a:srgbClr val="000000"/>
                </a:solidFill>
                <a:effectLst/>
              </a:rPr>
              <a:t>. Prison Policy Initiative. https://</a:t>
            </a:r>
            <a:r>
              <a:rPr lang="en-US" sz="2200" b="0" i="0" u="none" strike="noStrike" dirty="0" err="1">
                <a:solidFill>
                  <a:srgbClr val="000000"/>
                </a:solidFill>
                <a:effectLst/>
              </a:rPr>
              <a:t>www.prisonpolicy.org</a:t>
            </a:r>
            <a:r>
              <a:rPr lang="en-US" sz="2200" b="0" i="0" u="none" strike="noStrike" dirty="0">
                <a:solidFill>
                  <a:srgbClr val="000000"/>
                </a:solidFill>
                <a:effectLst/>
              </a:rPr>
              <a:t>/reports/pie2025.html#:~:text=Drug%20offenses%20still%20account%20for,which%20lead%20to%20prison%20sentences</a:t>
            </a:r>
            <a:r>
              <a:rPr lang="en-US" sz="2000" b="0" i="0" u="none" strike="noStrike" dirty="0">
                <a:solidFill>
                  <a:srgbClr val="000000"/>
                </a:solidFill>
                <a:effectLst/>
              </a:rPr>
              <a:t>. </a:t>
            </a:r>
          </a:p>
          <a:p>
            <a:endParaRPr lang="en-US" dirty="0"/>
          </a:p>
        </p:txBody>
      </p:sp>
      <p:sp>
        <p:nvSpPr>
          <p:cNvPr id="11" name="TextBox 10">
            <a:extLst>
              <a:ext uri="{FF2B5EF4-FFF2-40B4-BE49-F238E27FC236}">
                <a16:creationId xmlns:a16="http://schemas.microsoft.com/office/drawing/2014/main" id="{DA8FF682-3B5C-D49B-E27F-FEDA3754147C}"/>
              </a:ext>
            </a:extLst>
          </p:cNvPr>
          <p:cNvSpPr txBox="1"/>
          <p:nvPr/>
        </p:nvSpPr>
        <p:spPr>
          <a:xfrm>
            <a:off x="22867790" y="4774768"/>
            <a:ext cx="9800233" cy="6494085"/>
          </a:xfrm>
          <a:prstGeom prst="rect">
            <a:avLst/>
          </a:prstGeom>
          <a:noFill/>
        </p:spPr>
        <p:txBody>
          <a:bodyPr wrap="square" rtlCol="0">
            <a:spAutoFit/>
          </a:bodyPr>
          <a:lstStyle/>
          <a:p>
            <a:pPr algn="l"/>
            <a:r>
              <a:rPr lang="en-US" sz="3200" b="0" i="0" u="none" strike="noStrike" dirty="0">
                <a:solidFill>
                  <a:srgbClr val="000000"/>
                </a:solidFill>
                <a:effectLst/>
              </a:rPr>
              <a:t>There is hope for change within the system; however, significant limitations hinder progress and ultimately prevent meaningful reform. While adding rehabilitation efforts to all prisons and jails may seem like a straightforward solution, multiple barriers stand in the way, including:</a:t>
            </a:r>
          </a:p>
          <a:p>
            <a:pPr algn="l">
              <a:buFont typeface="Arial" panose="020B0604020202020204" pitchFamily="34" charset="0"/>
              <a:buChar char="•"/>
            </a:pPr>
            <a:r>
              <a:rPr lang="en-US" sz="3200" b="0" i="0" u="none" strike="noStrike" dirty="0">
                <a:solidFill>
                  <a:srgbClr val="000000"/>
                </a:solidFill>
                <a:effectLst/>
              </a:rPr>
              <a:t>Insufficient funding and overcrowding</a:t>
            </a:r>
          </a:p>
          <a:p>
            <a:pPr algn="l">
              <a:buFont typeface="Arial" panose="020B0604020202020204" pitchFamily="34" charset="0"/>
              <a:buChar char="•"/>
            </a:pPr>
            <a:r>
              <a:rPr lang="en-US" sz="3200" b="0" i="0" u="none" strike="noStrike" dirty="0">
                <a:solidFill>
                  <a:srgbClr val="000000"/>
                </a:solidFill>
                <a:effectLst/>
              </a:rPr>
              <a:t>Lack of staff training and a focus on punishment over rehabilitation</a:t>
            </a:r>
          </a:p>
          <a:p>
            <a:pPr algn="l">
              <a:buFont typeface="Arial" panose="020B0604020202020204" pitchFamily="34" charset="0"/>
              <a:buChar char="•"/>
            </a:pPr>
            <a:r>
              <a:rPr lang="en-US" sz="3200" b="0" i="0" u="none" strike="noStrike" dirty="0">
                <a:solidFill>
                  <a:srgbClr val="000000"/>
                </a:solidFill>
                <a:effectLst/>
              </a:rPr>
              <a:t>Lack of community care and support</a:t>
            </a:r>
          </a:p>
          <a:p>
            <a:pPr algn="l">
              <a:buFont typeface="Arial" panose="020B0604020202020204" pitchFamily="34" charset="0"/>
              <a:buChar char="•"/>
            </a:pPr>
            <a:r>
              <a:rPr lang="en-US" sz="3200" b="0" i="0" u="none" strike="noStrike" dirty="0">
                <a:solidFill>
                  <a:srgbClr val="000000"/>
                </a:solidFill>
                <a:effectLst/>
              </a:rPr>
              <a:t>Prison culture</a:t>
            </a:r>
          </a:p>
          <a:p>
            <a:pPr algn="l">
              <a:buFont typeface="Arial" panose="020B0604020202020204" pitchFamily="34" charset="0"/>
              <a:buChar char="•"/>
            </a:pPr>
            <a:r>
              <a:rPr lang="en-US" sz="3200" b="0" i="0" u="none" strike="noStrike" dirty="0">
                <a:solidFill>
                  <a:srgbClr val="000000"/>
                </a:solidFill>
                <a:effectLst/>
              </a:rPr>
              <a:t>Discrimination, stigma, and limited focus on reentry</a:t>
            </a:r>
          </a:p>
          <a:p>
            <a:pPr algn="l">
              <a:buFont typeface="Arial" panose="020B0604020202020204" pitchFamily="34" charset="0"/>
              <a:buChar char="•"/>
            </a:pPr>
            <a:r>
              <a:rPr lang="en-US" sz="3200" b="0" i="0" u="none" strike="noStrike" dirty="0">
                <a:solidFill>
                  <a:srgbClr val="000000"/>
                </a:solidFill>
                <a:effectLst/>
              </a:rPr>
              <a:t>Trauma, hopelessness, and high recidivism rates</a:t>
            </a:r>
          </a:p>
        </p:txBody>
      </p:sp>
      <p:sp>
        <p:nvSpPr>
          <p:cNvPr id="19" name="TextBox 18">
            <a:extLst>
              <a:ext uri="{FF2B5EF4-FFF2-40B4-BE49-F238E27FC236}">
                <a16:creationId xmlns:a16="http://schemas.microsoft.com/office/drawing/2014/main" id="{4C284B67-D56B-4542-A25B-1A6F7DB3D8FA}"/>
              </a:ext>
            </a:extLst>
          </p:cNvPr>
          <p:cNvSpPr txBox="1"/>
          <p:nvPr/>
        </p:nvSpPr>
        <p:spPr>
          <a:xfrm>
            <a:off x="11007942" y="11482154"/>
            <a:ext cx="5938789" cy="1055032"/>
          </a:xfrm>
          <a:prstGeom prst="rect">
            <a:avLst/>
          </a:prstGeom>
          <a:noFill/>
        </p:spPr>
        <p:txBody>
          <a:bodyPr wrap="square" rtlCol="0">
            <a:spAutoFit/>
          </a:bodyPr>
          <a:lstStyle/>
          <a:p>
            <a:endParaRPr lang="en-US" dirty="0"/>
          </a:p>
          <a:p>
            <a:endParaRPr lang="en-US" dirty="0"/>
          </a:p>
          <a:p>
            <a:r>
              <a:rPr lang="en-US" sz="2400" dirty="0"/>
              <a:t>Figure 1 (Sentencing Project,2024)</a:t>
            </a:r>
          </a:p>
        </p:txBody>
      </p:sp>
      <p:pic>
        <p:nvPicPr>
          <p:cNvPr id="1030" name="Picture 6" descr="When a Loved One is Incarcerated">
            <a:extLst>
              <a:ext uri="{FF2B5EF4-FFF2-40B4-BE49-F238E27FC236}">
                <a16:creationId xmlns:a16="http://schemas.microsoft.com/office/drawing/2014/main" id="{2CE37153-70D6-8B1B-D423-B724B901473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22355" y="11335548"/>
            <a:ext cx="4345949" cy="4100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13441</TotalTime>
  <Words>929</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 New Roman</vt:lpstr>
      <vt:lpstr>Wingdings</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637</cp:revision>
  <cp:lastPrinted>1999-09-02T03:17:39Z</cp:lastPrinted>
  <dcterms:created xsi:type="dcterms:W3CDTF">2010-03-04T14:50:01Z</dcterms:created>
  <dcterms:modified xsi:type="dcterms:W3CDTF">2025-04-07T16:39:37Z</dcterms:modified>
</cp:coreProperties>
</file>