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658"/>
  </p:normalViewPr>
  <p:slideViewPr>
    <p:cSldViewPr snapToGrid="0">
      <p:cViewPr varScale="1">
        <p:scale>
          <a:sx n="60" d="100"/>
          <a:sy n="60" d="100"/>
        </p:scale>
        <p:origin x="7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3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7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7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8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Group 222"/>
          <p:cNvGrpSpPr/>
          <p:nvPr/>
        </p:nvGrpSpPr>
        <p:grpSpPr>
          <a:xfrm>
            <a:off x="-2" y="-194485"/>
            <a:ext cx="24384001" cy="2935111"/>
            <a:chOff x="-361244" y="30103"/>
            <a:chExt cx="24384000" cy="2935110"/>
          </a:xfrm>
        </p:grpSpPr>
        <p:sp>
          <p:nvSpPr>
            <p:cNvPr id="171" name="Rectangle 115"/>
            <p:cNvSpPr/>
            <p:nvPr/>
          </p:nvSpPr>
          <p:spPr>
            <a:xfrm>
              <a:off x="-361245" y="30103"/>
              <a:ext cx="24384001" cy="2935112"/>
            </a:xfrm>
            <a:prstGeom prst="rect">
              <a:avLst/>
            </a:prstGeom>
            <a:solidFill>
              <a:srgbClr val="004F42"/>
            </a:solidFill>
            <a:ln w="12700" cap="flat">
              <a:noFill/>
              <a:miter lim="400000"/>
            </a:ln>
            <a:effectLst/>
          </p:spPr>
          <p:txBody>
            <a:bodyPr wrap="square" lIns="50800" tIns="50800" rIns="50800" bIns="50800" numCol="1" anchor="ctr">
              <a:noAutofit/>
            </a:bodyPr>
            <a:lstStyle/>
            <a:p>
              <a:pPr algn="ctr" defTabSz="381018">
                <a:lnSpc>
                  <a:spcPct val="100000"/>
                </a:lnSpc>
                <a:spcBef>
                  <a:spcPts val="0"/>
                </a:spcBef>
                <a:defRPr sz="3800" i="1">
                  <a:solidFill>
                    <a:srgbClr val="FFFFFF"/>
                  </a:solidFill>
                  <a:latin typeface="Arial"/>
                  <a:ea typeface="Arial"/>
                  <a:cs typeface="Arial"/>
                  <a:sym typeface="Arial"/>
                </a:defRPr>
              </a:pPr>
              <a:endParaRPr/>
            </a:p>
          </p:txBody>
        </p:sp>
        <p:sp>
          <p:nvSpPr>
            <p:cNvPr id="172" name="Text Box 9"/>
            <p:cNvSpPr txBox="1"/>
            <p:nvPr/>
          </p:nvSpPr>
          <p:spPr>
            <a:xfrm>
              <a:off x="2544653" y="403972"/>
              <a:ext cx="20114485" cy="10162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9262" tIns="89262" rIns="89262" bIns="89262" numCol="1" anchor="ctr">
              <a:noAutofit/>
            </a:bodyPr>
            <a:lstStyle>
              <a:lvl1pPr>
                <a:defRPr sz="4700" b="1">
                  <a:solidFill>
                    <a:srgbClr val="FFFFFF"/>
                  </a:solidFill>
                  <a:latin typeface="Arial"/>
                  <a:ea typeface="Arial"/>
                  <a:cs typeface="Arial"/>
                  <a:sym typeface="Arial"/>
                </a:defRPr>
              </a:lvl1pPr>
            </a:lstStyle>
            <a:p>
              <a:r>
                <a:t>Effective Natural Treatments for Mental Health Disorders</a:t>
              </a:r>
            </a:p>
          </p:txBody>
        </p:sp>
        <p:sp>
          <p:nvSpPr>
            <p:cNvPr id="173" name="Text Box 8"/>
            <p:cNvSpPr txBox="1"/>
            <p:nvPr/>
          </p:nvSpPr>
          <p:spPr>
            <a:xfrm>
              <a:off x="8444583" y="1292605"/>
              <a:ext cx="8314625" cy="14750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63265" tIns="163265" rIns="163265" bIns="163265" numCol="1" anchor="ctr">
              <a:noAutofit/>
            </a:bodyPr>
            <a:lstStyle/>
            <a:p>
              <a:pPr algn="ctr">
                <a:spcBef>
                  <a:spcPts val="1000"/>
                </a:spcBef>
                <a:defRPr sz="1800" b="1" spc="-53" baseline="5555">
                  <a:solidFill>
                    <a:srgbClr val="FFFFFF"/>
                  </a:solidFill>
                  <a:latin typeface="Arial"/>
                  <a:ea typeface="Arial"/>
                  <a:cs typeface="Arial"/>
                  <a:sym typeface="Arial"/>
                </a:defRPr>
              </a:pPr>
              <a:r>
                <a:rPr sz="2400" dirty="0"/>
                <a:t>Abney Marcelle Fricks </a:t>
              </a:r>
            </a:p>
            <a:p>
              <a:pPr algn="ctr">
                <a:spcBef>
                  <a:spcPts val="1000"/>
                </a:spcBef>
                <a:defRPr sz="1800" b="1" spc="-53" baseline="5555">
                  <a:solidFill>
                    <a:srgbClr val="FFFFFF"/>
                  </a:solidFill>
                  <a:latin typeface="Arial"/>
                  <a:ea typeface="Arial"/>
                  <a:cs typeface="Arial"/>
                  <a:sym typeface="Arial"/>
                </a:defRPr>
              </a:pPr>
              <a:r>
                <a:rPr sz="2400" dirty="0"/>
                <a:t>Faculty Sponsor: Professor Shelley Grant, Maddie Eash</a:t>
              </a:r>
            </a:p>
            <a:p>
              <a:pPr algn="ctr">
                <a:spcBef>
                  <a:spcPts val="1000"/>
                </a:spcBef>
                <a:defRPr sz="1800" b="1" spc="-53" baseline="5555">
                  <a:solidFill>
                    <a:srgbClr val="FFFFFF"/>
                  </a:solidFill>
                  <a:latin typeface="Arial"/>
                  <a:ea typeface="Arial"/>
                  <a:cs typeface="Arial"/>
                  <a:sym typeface="Arial"/>
                </a:defRPr>
              </a:pPr>
              <a:r>
                <a:rPr sz="2400" dirty="0"/>
                <a:t> Jacksonville University, Psychology Department </a:t>
              </a:r>
            </a:p>
          </p:txBody>
        </p:sp>
      </p:grpSp>
      <p:sp>
        <p:nvSpPr>
          <p:cNvPr id="175" name="TextBox 11"/>
          <p:cNvSpPr txBox="1"/>
          <p:nvPr/>
        </p:nvSpPr>
        <p:spPr>
          <a:xfrm>
            <a:off x="13418" y="7284126"/>
            <a:ext cx="3297459" cy="545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900" b="1" u="sng">
                <a:latin typeface="Arial"/>
                <a:ea typeface="Arial"/>
                <a:cs typeface="Arial"/>
                <a:sym typeface="Arial"/>
              </a:defRPr>
            </a:lvl1pPr>
          </a:lstStyle>
          <a:p>
            <a:r>
              <a:rPr sz="3200" dirty="0">
                <a:latin typeface="+mj-lt"/>
              </a:rPr>
              <a:t>Problem</a:t>
            </a:r>
            <a:r>
              <a:rPr dirty="0"/>
              <a:t> </a:t>
            </a:r>
          </a:p>
        </p:txBody>
      </p:sp>
      <p:sp>
        <p:nvSpPr>
          <p:cNvPr id="176" name="TextBox 23"/>
          <p:cNvSpPr txBox="1"/>
          <p:nvPr/>
        </p:nvSpPr>
        <p:spPr>
          <a:xfrm>
            <a:off x="7060529" y="2846816"/>
            <a:ext cx="5926830" cy="9058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900" b="1" u="sng">
                <a:latin typeface="Arial"/>
                <a:ea typeface="Arial"/>
                <a:cs typeface="Arial"/>
                <a:sym typeface="Arial"/>
              </a:defRPr>
            </a:lvl1pPr>
          </a:lstStyle>
          <a:p>
            <a:r>
              <a:rPr dirty="0">
                <a:latin typeface="+mj-lt"/>
              </a:rPr>
              <a:t>Cognitive Behavioral Treatment Therapy </a:t>
            </a:r>
          </a:p>
        </p:txBody>
      </p:sp>
      <p:pic>
        <p:nvPicPr>
          <p:cNvPr id="177" name="Picture 3" descr="Picture 3"/>
          <p:cNvPicPr>
            <a:picLocks noChangeAspect="1"/>
          </p:cNvPicPr>
          <p:nvPr/>
        </p:nvPicPr>
        <p:blipFill>
          <a:blip r:embed="rId2"/>
          <a:srcRect/>
          <a:stretch>
            <a:fillRect/>
          </a:stretch>
        </p:blipFill>
        <p:spPr>
          <a:xfrm>
            <a:off x="21793434" y="312545"/>
            <a:ext cx="1988147" cy="1872143"/>
          </a:xfrm>
          <a:prstGeom prst="rect">
            <a:avLst/>
          </a:prstGeom>
          <a:ln w="12700">
            <a:miter lim="400000"/>
          </a:ln>
        </p:spPr>
      </p:pic>
      <p:sp>
        <p:nvSpPr>
          <p:cNvPr id="178" name="Text Box 709"/>
          <p:cNvSpPr txBox="1"/>
          <p:nvPr/>
        </p:nvSpPr>
        <p:spPr>
          <a:xfrm>
            <a:off x="7143612" y="5547608"/>
            <a:ext cx="5760664" cy="365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2677914">
              <a:defRPr sz="1900" b="1">
                <a:latin typeface="Arial"/>
                <a:ea typeface="Arial"/>
                <a:cs typeface="Arial"/>
                <a:sym typeface="Arial"/>
              </a:defRPr>
            </a:pPr>
            <a:endParaRPr lang="en-US" dirty="0"/>
          </a:p>
        </p:txBody>
      </p:sp>
      <p:sp>
        <p:nvSpPr>
          <p:cNvPr id="181" name="TextBox 54"/>
          <p:cNvSpPr txBox="1"/>
          <p:nvPr/>
        </p:nvSpPr>
        <p:spPr>
          <a:xfrm>
            <a:off x="35120" y="2783888"/>
            <a:ext cx="2703885" cy="545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900" b="1" u="sng">
                <a:latin typeface="Arial"/>
                <a:ea typeface="Arial"/>
                <a:cs typeface="Arial"/>
                <a:sym typeface="Arial"/>
              </a:defRPr>
            </a:lvl1pPr>
          </a:lstStyle>
          <a:p>
            <a:r>
              <a:rPr sz="3200" dirty="0">
                <a:latin typeface="+mj-lt"/>
              </a:rPr>
              <a:t>Significance </a:t>
            </a:r>
          </a:p>
        </p:txBody>
      </p:sp>
      <p:sp>
        <p:nvSpPr>
          <p:cNvPr id="182" name="TextBox 58"/>
          <p:cNvSpPr txBox="1"/>
          <p:nvPr/>
        </p:nvSpPr>
        <p:spPr>
          <a:xfrm>
            <a:off x="17786030" y="7557222"/>
            <a:ext cx="2303516" cy="504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900" b="1" u="sng">
                <a:latin typeface="Helvetica"/>
                <a:ea typeface="Helvetica"/>
                <a:cs typeface="Helvetica"/>
                <a:sym typeface="Helvetica"/>
              </a:defRPr>
            </a:lvl1pPr>
          </a:lstStyle>
          <a:p>
            <a:r>
              <a:rPr dirty="0">
                <a:latin typeface="+mj-lt"/>
              </a:rPr>
              <a:t>Conclusions</a:t>
            </a:r>
          </a:p>
        </p:txBody>
      </p:sp>
      <p:sp>
        <p:nvSpPr>
          <p:cNvPr id="183" name="TextBox 79"/>
          <p:cNvSpPr txBox="1"/>
          <p:nvPr/>
        </p:nvSpPr>
        <p:spPr>
          <a:xfrm>
            <a:off x="17898067" y="10225479"/>
            <a:ext cx="2127185" cy="504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900" b="1" u="sng">
                <a:latin typeface="Helvetica"/>
                <a:ea typeface="Helvetica"/>
                <a:cs typeface="Helvetica"/>
                <a:sym typeface="Helvetica"/>
              </a:defRPr>
            </a:lvl1pPr>
          </a:lstStyle>
          <a:p>
            <a:r>
              <a:rPr dirty="0">
                <a:latin typeface="+mj-lt"/>
              </a:rPr>
              <a:t>References</a:t>
            </a:r>
          </a:p>
        </p:txBody>
      </p:sp>
      <p:sp>
        <p:nvSpPr>
          <p:cNvPr id="184" name="Text Box 2070"/>
          <p:cNvSpPr txBox="1"/>
          <p:nvPr/>
        </p:nvSpPr>
        <p:spPr>
          <a:xfrm>
            <a:off x="17707809" y="8794279"/>
            <a:ext cx="6589006" cy="364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28600" indent="-228600" defTabSz="2677914">
              <a:lnSpc>
                <a:spcPct val="100000"/>
              </a:lnSpc>
              <a:spcBef>
                <a:spcPts val="3400"/>
              </a:spcBef>
              <a:buSzPct val="123000"/>
              <a:buChar char="•"/>
              <a:defRPr sz="1700" b="1">
                <a:latin typeface="Arial"/>
                <a:ea typeface="Arial"/>
                <a:cs typeface="Arial"/>
                <a:sym typeface="Arial"/>
              </a:defRPr>
            </a:pPr>
            <a:endParaRPr dirty="0"/>
          </a:p>
        </p:txBody>
      </p:sp>
      <p:sp>
        <p:nvSpPr>
          <p:cNvPr id="185" name="TextBox 82"/>
          <p:cNvSpPr txBox="1"/>
          <p:nvPr/>
        </p:nvSpPr>
        <p:spPr>
          <a:xfrm>
            <a:off x="11520340" y="8268708"/>
            <a:ext cx="4637485" cy="508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900" b="1" u="sng">
                <a:latin typeface="Arial"/>
                <a:ea typeface="Arial"/>
                <a:cs typeface="Arial"/>
                <a:sym typeface="Arial"/>
              </a:defRPr>
            </a:lvl1pPr>
          </a:lstStyle>
          <a:p>
            <a:r>
              <a:rPr dirty="0">
                <a:latin typeface="+mj-lt"/>
              </a:rPr>
              <a:t>Animal-Assisted</a:t>
            </a:r>
            <a:r>
              <a:rPr dirty="0"/>
              <a:t> Therapy </a:t>
            </a:r>
          </a:p>
        </p:txBody>
      </p:sp>
      <p:pic>
        <p:nvPicPr>
          <p:cNvPr id="186" name="Picture 32" descr="Picture 32"/>
          <p:cNvPicPr>
            <a:picLocks noChangeAspect="1"/>
          </p:cNvPicPr>
          <p:nvPr/>
        </p:nvPicPr>
        <p:blipFill>
          <a:blip r:embed="rId2"/>
          <a:stretch>
            <a:fillRect/>
          </a:stretch>
        </p:blipFill>
        <p:spPr>
          <a:xfrm>
            <a:off x="412647" y="302850"/>
            <a:ext cx="1988147" cy="1872143"/>
          </a:xfrm>
          <a:prstGeom prst="rect">
            <a:avLst/>
          </a:prstGeom>
          <a:ln w="12700">
            <a:miter lim="400000"/>
          </a:ln>
        </p:spPr>
      </p:pic>
      <p:pic>
        <p:nvPicPr>
          <p:cNvPr id="187" name="Picture 52" descr="Picture 52"/>
          <p:cNvPicPr>
            <a:picLocks noChangeAspect="1"/>
          </p:cNvPicPr>
          <p:nvPr/>
        </p:nvPicPr>
        <p:blipFill>
          <a:blip r:embed="rId3"/>
          <a:stretch>
            <a:fillRect/>
          </a:stretch>
        </p:blipFill>
        <p:spPr>
          <a:xfrm>
            <a:off x="18419467" y="1246277"/>
            <a:ext cx="2132584" cy="987129"/>
          </a:xfrm>
          <a:prstGeom prst="rect">
            <a:avLst/>
          </a:prstGeom>
          <a:ln w="12700">
            <a:miter lim="400000"/>
          </a:ln>
        </p:spPr>
      </p:pic>
      <p:pic>
        <p:nvPicPr>
          <p:cNvPr id="188" name="Picture 55" descr="Picture 55"/>
          <p:cNvPicPr>
            <a:picLocks noChangeAspect="1"/>
          </p:cNvPicPr>
          <p:nvPr/>
        </p:nvPicPr>
        <p:blipFill>
          <a:blip r:embed="rId4"/>
          <a:stretch>
            <a:fillRect/>
          </a:stretch>
        </p:blipFill>
        <p:spPr>
          <a:xfrm>
            <a:off x="3380567" y="1224699"/>
            <a:ext cx="3694163" cy="917772"/>
          </a:xfrm>
          <a:prstGeom prst="rect">
            <a:avLst/>
          </a:prstGeom>
          <a:ln w="12700">
            <a:miter lim="400000"/>
          </a:ln>
        </p:spPr>
      </p:pic>
      <p:sp>
        <p:nvSpPr>
          <p:cNvPr id="189" name="FORNEFELD, D. et al. The supporting role of dogs in the inpatient setting: a systematic review of he therapeutic effects of animal-assisted therapy with dogs for children and adolescents in an inpatient setting. European Child &amp; Adolescent Psychiatry, [s"/>
          <p:cNvSpPr txBox="1"/>
          <p:nvPr/>
        </p:nvSpPr>
        <p:spPr>
          <a:xfrm>
            <a:off x="17715633" y="10773702"/>
            <a:ext cx="6101068" cy="6969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7312" tIns="87312" rIns="87312" bIns="87312">
            <a:spAutoFit/>
          </a:bodyPr>
          <a:lstStyle/>
          <a:p>
            <a:pPr marL="300000" indent="-300000">
              <a:lnSpc>
                <a:spcPct val="80000"/>
              </a:lnSpc>
              <a:spcBef>
                <a:spcPts val="700"/>
              </a:spcBef>
              <a:defRPr sz="700" b="1" spc="-14">
                <a:latin typeface="Arial"/>
                <a:ea typeface="Arial"/>
                <a:cs typeface="Arial"/>
                <a:sym typeface="Arial"/>
              </a:defRPr>
            </a:pPr>
            <a:endParaRPr dirty="0"/>
          </a:p>
          <a:p>
            <a:pPr marL="300000" indent="-300000">
              <a:lnSpc>
                <a:spcPct val="80000"/>
              </a:lnSpc>
              <a:spcBef>
                <a:spcPts val="700"/>
              </a:spcBef>
              <a:defRPr sz="700" b="1" spc="-14">
                <a:latin typeface="Arial"/>
                <a:ea typeface="Arial"/>
                <a:cs typeface="Arial"/>
                <a:sym typeface="Arial"/>
              </a:defRPr>
            </a:pPr>
            <a:endParaRPr dirty="0"/>
          </a:p>
          <a:p>
            <a:pPr>
              <a:lnSpc>
                <a:spcPct val="80000"/>
              </a:lnSpc>
              <a:spcBef>
                <a:spcPts val="0"/>
              </a:spcBef>
              <a:defRPr sz="700" b="1" spc="-14">
                <a:latin typeface="Arial"/>
                <a:ea typeface="Arial"/>
                <a:cs typeface="Arial"/>
                <a:sym typeface="Arial"/>
              </a:defRPr>
            </a:pPr>
            <a:endParaRPr dirty="0"/>
          </a:p>
          <a:p>
            <a:pPr>
              <a:lnSpc>
                <a:spcPct val="80000"/>
              </a:lnSpc>
              <a:spcBef>
                <a:spcPts val="0"/>
              </a:spcBef>
              <a:defRPr sz="700" b="1" spc="-14">
                <a:latin typeface="Arial"/>
                <a:ea typeface="Arial"/>
                <a:cs typeface="Arial"/>
                <a:sym typeface="Arial"/>
              </a:defRPr>
            </a:pPr>
            <a:endParaRPr dirty="0"/>
          </a:p>
          <a:p>
            <a:pPr>
              <a:lnSpc>
                <a:spcPct val="80000"/>
              </a:lnSpc>
              <a:spcBef>
                <a:spcPts val="0"/>
              </a:spcBef>
              <a:defRPr sz="700" b="1" spc="-14">
                <a:latin typeface="Arial"/>
                <a:ea typeface="Arial"/>
                <a:cs typeface="Arial"/>
                <a:sym typeface="Arial"/>
              </a:defRPr>
            </a:pPr>
            <a:endParaRPr dirty="0"/>
          </a:p>
        </p:txBody>
      </p:sp>
      <p:sp>
        <p:nvSpPr>
          <p:cNvPr id="191" name="Exercise Therapy"/>
          <p:cNvSpPr txBox="1"/>
          <p:nvPr/>
        </p:nvSpPr>
        <p:spPr>
          <a:xfrm>
            <a:off x="17647141" y="2734613"/>
            <a:ext cx="3677236" cy="7404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66687" tIns="166687" rIns="166687" bIns="166687" anchor="ctr">
            <a:spAutoFit/>
          </a:bodyPr>
          <a:lstStyle>
            <a:lvl1pPr>
              <a:defRPr sz="2900" b="1" u="sng">
                <a:latin typeface="Arial"/>
                <a:ea typeface="Arial"/>
                <a:cs typeface="Arial"/>
                <a:sym typeface="Arial"/>
              </a:defRPr>
            </a:lvl1pPr>
          </a:lstStyle>
          <a:p>
            <a:r>
              <a:rPr dirty="0"/>
              <a:t>Exercise Therapy </a:t>
            </a:r>
          </a:p>
        </p:txBody>
      </p:sp>
      <p:sp>
        <p:nvSpPr>
          <p:cNvPr id="192" name="High-quality evidence demonstrates the efficacy of exercise as an adjunct to existing treatment (psychotherapy and pharmaceutical) and as an independent intervention across a spectrum of mental illness. The prescription of exercise has been shown to be e"/>
          <p:cNvSpPr txBox="1"/>
          <p:nvPr/>
        </p:nvSpPr>
        <p:spPr>
          <a:xfrm>
            <a:off x="17858215" y="5082381"/>
            <a:ext cx="5869093"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000" b="1">
                <a:latin typeface="Arial"/>
                <a:ea typeface="Arial"/>
                <a:cs typeface="Arial"/>
                <a:sym typeface="Arial"/>
              </a:defRPr>
            </a:lvl1pPr>
          </a:lstStyle>
          <a:p>
            <a:endParaRPr dirty="0"/>
          </a:p>
        </p:txBody>
      </p:sp>
      <p:pic>
        <p:nvPicPr>
          <p:cNvPr id="193" name="iStock-465134143.jpg" descr="iStock-465134143.jpg"/>
          <p:cNvPicPr>
            <a:picLocks/>
          </p:cNvPicPr>
          <p:nvPr/>
        </p:nvPicPr>
        <p:blipFill>
          <a:blip r:embed="rId5"/>
          <a:srcRect r="12841"/>
          <a:stretch>
            <a:fillRect/>
          </a:stretch>
        </p:blipFill>
        <p:spPr>
          <a:xfrm>
            <a:off x="7033372" y="8154680"/>
            <a:ext cx="4349848" cy="5561319"/>
          </a:xfrm>
          <a:prstGeom prst="rect">
            <a:avLst/>
          </a:prstGeom>
          <a:ln w="12700">
            <a:miter lim="400000"/>
          </a:ln>
        </p:spPr>
      </p:pic>
      <p:sp>
        <p:nvSpPr>
          <p:cNvPr id="194" name="Rectangle"/>
          <p:cNvSpPr/>
          <p:nvPr/>
        </p:nvSpPr>
        <p:spPr>
          <a:xfrm>
            <a:off x="7033371" y="2734613"/>
            <a:ext cx="6095667" cy="5454495"/>
          </a:xfrm>
          <a:prstGeom prst="rect">
            <a:avLst/>
          </a:prstGeom>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95" name="Rectangle"/>
          <p:cNvSpPr/>
          <p:nvPr/>
        </p:nvSpPr>
        <p:spPr>
          <a:xfrm>
            <a:off x="11395821" y="8189107"/>
            <a:ext cx="6251320" cy="5503551"/>
          </a:xfrm>
          <a:prstGeom prst="rect">
            <a:avLst/>
          </a:prstGeom>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96" name="Rectangle"/>
          <p:cNvSpPr/>
          <p:nvPr/>
        </p:nvSpPr>
        <p:spPr>
          <a:xfrm>
            <a:off x="0" y="2734612"/>
            <a:ext cx="7013743" cy="10981387"/>
          </a:xfrm>
          <a:prstGeom prst="rect">
            <a:avLst/>
          </a:prstGeom>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97" name="Rectangle"/>
          <p:cNvSpPr/>
          <p:nvPr/>
        </p:nvSpPr>
        <p:spPr>
          <a:xfrm>
            <a:off x="17647140" y="2728441"/>
            <a:ext cx="6736859" cy="4822600"/>
          </a:xfrm>
          <a:prstGeom prst="rect">
            <a:avLst/>
          </a:prstGeom>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98" name="Rectangle"/>
          <p:cNvSpPr/>
          <p:nvPr/>
        </p:nvSpPr>
        <p:spPr>
          <a:xfrm>
            <a:off x="17672540" y="7551042"/>
            <a:ext cx="6711459" cy="2678907"/>
          </a:xfrm>
          <a:prstGeom prst="rect">
            <a:avLst/>
          </a:prstGeom>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99" name="Rectangle"/>
          <p:cNvSpPr/>
          <p:nvPr/>
        </p:nvSpPr>
        <p:spPr>
          <a:xfrm>
            <a:off x="17659741" y="10229949"/>
            <a:ext cx="6711459" cy="3462710"/>
          </a:xfrm>
          <a:prstGeom prst="rect">
            <a:avLst/>
          </a:prstGeom>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00" name="64f0648a3c1c93eea5978e04_image3.jpg" descr="64f0648a3c1c93eea5978e04_image3.jpg"/>
          <p:cNvPicPr>
            <a:picLocks noChangeAspect="1"/>
          </p:cNvPicPr>
          <p:nvPr/>
        </p:nvPicPr>
        <p:blipFill>
          <a:blip r:embed="rId6"/>
          <a:srcRect l="2927" r="18" b="6150"/>
          <a:stretch>
            <a:fillRect/>
          </a:stretch>
        </p:blipFill>
        <p:spPr>
          <a:xfrm>
            <a:off x="13084464" y="2705473"/>
            <a:ext cx="4575278" cy="3005868"/>
          </a:xfrm>
          <a:prstGeom prst="rect">
            <a:avLst/>
          </a:prstGeom>
          <a:ln w="12700">
            <a:miter lim="400000"/>
          </a:ln>
        </p:spPr>
      </p:pic>
      <p:sp>
        <p:nvSpPr>
          <p:cNvPr id="201" name="Pg 1. Michelle Welling"/>
          <p:cNvSpPr txBox="1"/>
          <p:nvPr/>
        </p:nvSpPr>
        <p:spPr>
          <a:xfrm>
            <a:off x="16700815" y="2791227"/>
            <a:ext cx="3297459" cy="1883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
            </a:lvl1pPr>
          </a:lstStyle>
          <a:p>
            <a:r>
              <a:rPr dirty="0"/>
              <a:t>Pg 1. Michelle Welling</a:t>
            </a:r>
          </a:p>
        </p:txBody>
      </p:sp>
      <p:sp>
        <p:nvSpPr>
          <p:cNvPr id="202" name="Pg 1. Husson University"/>
          <p:cNvSpPr txBox="1"/>
          <p:nvPr/>
        </p:nvSpPr>
        <p:spPr>
          <a:xfrm>
            <a:off x="10392490" y="8428850"/>
            <a:ext cx="951205" cy="188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
            </a:lvl1pPr>
          </a:lstStyle>
          <a:p>
            <a:r>
              <a:rPr dirty="0"/>
              <a:t>Pg 1. Husson University </a:t>
            </a:r>
          </a:p>
        </p:txBody>
      </p:sp>
      <p:pic>
        <p:nvPicPr>
          <p:cNvPr id="203" name="5efac85f-941c-4494-b163-6d4c50f54ace.png" descr="5efac85f-941c-4494-b163-6d4c50f54ace.png"/>
          <p:cNvPicPr>
            <a:picLocks noChangeAspect="1"/>
          </p:cNvPicPr>
          <p:nvPr/>
        </p:nvPicPr>
        <p:blipFill>
          <a:blip r:embed="rId7"/>
          <a:srcRect t="3662"/>
          <a:stretch>
            <a:fillRect/>
          </a:stretch>
        </p:blipFill>
        <p:spPr>
          <a:xfrm>
            <a:off x="13088746" y="5711340"/>
            <a:ext cx="4580473" cy="2452586"/>
          </a:xfrm>
          <a:prstGeom prst="rect">
            <a:avLst/>
          </a:prstGeom>
          <a:ln w="12700">
            <a:miter lim="400000"/>
          </a:ln>
        </p:spPr>
      </p:pic>
      <p:sp>
        <p:nvSpPr>
          <p:cNvPr id="204" name="Pg. 1, Hillwill"/>
          <p:cNvSpPr txBox="1"/>
          <p:nvPr/>
        </p:nvSpPr>
        <p:spPr>
          <a:xfrm>
            <a:off x="13129038" y="5790940"/>
            <a:ext cx="621209" cy="200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
            </a:lvl1pPr>
          </a:lstStyle>
          <a:p>
            <a:r>
              <a:rPr dirty="0"/>
              <a:t>Pg. 1, </a:t>
            </a:r>
            <a:r>
              <a:rPr dirty="0" err="1"/>
              <a:t>Hillwill</a:t>
            </a:r>
            <a:endParaRPr dirty="0"/>
          </a:p>
        </p:txBody>
      </p:sp>
      <p:sp>
        <p:nvSpPr>
          <p:cNvPr id="3" name="TextBox 2">
            <a:extLst>
              <a:ext uri="{FF2B5EF4-FFF2-40B4-BE49-F238E27FC236}">
                <a16:creationId xmlns:a16="http://schemas.microsoft.com/office/drawing/2014/main" id="{33C8D430-0195-852F-FE2F-363D8D1E5967}"/>
              </a:ext>
            </a:extLst>
          </p:cNvPr>
          <p:cNvSpPr txBox="1"/>
          <p:nvPr/>
        </p:nvSpPr>
        <p:spPr>
          <a:xfrm rot="10800000" flipV="1">
            <a:off x="134369" y="2767134"/>
            <a:ext cx="6224699" cy="44191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lang="en-US" sz="1800" b="0" i="0" u="none" strike="noStrike" dirty="0">
                <a:solidFill>
                  <a:srgbClr val="000000"/>
                </a:solidFill>
                <a:effectLst/>
                <a:latin typeface="+mj-lt"/>
                <a:ea typeface="Apple Symbols" panose="02000000000000000000" pitchFamily="2" charset="-79"/>
                <a:cs typeface="Al Bayan Plain" pitchFamily="2" charset="-78"/>
              </a:rPr>
              <a:t>In the United States, there is a growing trend of over-prescription of medications, particularly Selective Serotonin Reuptake Inhibitors (SSRIs), for mental health conditions. While these pharmacological treatments are commonly prescribed, they are often associated with significant adverse effects that can negatively impact health. Research indicates that individuals using antidepressants experience a 14% increased risk of heart attacks and strokes, along with a 33% higher risk of mortality (Petersen, 2019). The over-reliance on pharmaceuticals frequently contributes to issues such as overmedication, dependency, and exacerbated long-term health outcomes. Despite the proven efficacy of non-pharmacological treatments, including psychotherapy, these approaches remain underutilized within clinical practice.</a:t>
            </a:r>
            <a:endParaRPr kumimoji="0" lang="en-US" sz="1800" b="0" i="0" u="none" strike="noStrike" cap="none" spc="0" normalizeH="0" baseline="0" dirty="0">
              <a:ln>
                <a:noFill/>
              </a:ln>
              <a:solidFill>
                <a:srgbClr val="000000"/>
              </a:solidFill>
              <a:effectLst/>
              <a:uFillTx/>
              <a:latin typeface="+mj-lt"/>
              <a:ea typeface="Apple Symbols" panose="02000000000000000000" pitchFamily="2" charset="-79"/>
              <a:cs typeface="Al Bayan Plain" pitchFamily="2" charset="-78"/>
              <a:sym typeface="Helvetica Neue"/>
            </a:endParaRPr>
          </a:p>
        </p:txBody>
      </p:sp>
      <p:sp>
        <p:nvSpPr>
          <p:cNvPr id="4" name="TextBox 3">
            <a:extLst>
              <a:ext uri="{FF2B5EF4-FFF2-40B4-BE49-F238E27FC236}">
                <a16:creationId xmlns:a16="http://schemas.microsoft.com/office/drawing/2014/main" id="{82E57FD8-F1BE-3BC7-C649-5E2EBF7DB9A2}"/>
              </a:ext>
            </a:extLst>
          </p:cNvPr>
          <p:cNvSpPr txBox="1"/>
          <p:nvPr/>
        </p:nvSpPr>
        <p:spPr>
          <a:xfrm>
            <a:off x="86083" y="7762093"/>
            <a:ext cx="6708042" cy="55302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indent="-285750">
              <a:spcBef>
                <a:spcPts val="300"/>
              </a:spcBef>
              <a:buFont typeface="Arial" panose="020B0604020202020204" pitchFamily="34" charset="0"/>
              <a:buChar char="•"/>
            </a:pPr>
            <a:r>
              <a:rPr lang="en-US" sz="1800" dirty="0">
                <a:effectLst/>
                <a:latin typeface="+mj-ea"/>
                <a:ea typeface="+mj-ea"/>
              </a:rPr>
              <a:t>Evidence indicates that antidepressants are frequently overprescribed, with 73% of healthcare visits resulting in the prescription of antidepressants to patients who have not been diagnosed with a psychiatric condition (Petersen, 2019).</a:t>
            </a:r>
          </a:p>
          <a:p>
            <a:pPr marL="285750" marR="0" indent="-285750">
              <a:spcBef>
                <a:spcPts val="300"/>
              </a:spcBef>
              <a:buFont typeface="Arial" panose="020B0604020202020204" pitchFamily="34" charset="0"/>
              <a:buChar char="•"/>
            </a:pPr>
            <a:r>
              <a:rPr lang="en-US" sz="1800" dirty="0">
                <a:effectLst/>
                <a:latin typeface="+mj-ea"/>
                <a:ea typeface="+mj-ea"/>
              </a:rPr>
              <a:t>An estimated 26% of American adults aged 18 and older, or approximately one in four individuals, experience a diagnosable mental disorder in any given year (Petersen, 2019).</a:t>
            </a:r>
          </a:p>
          <a:p>
            <a:pPr marL="285750" marR="0" indent="-285750">
              <a:spcBef>
                <a:spcPts val="300"/>
              </a:spcBef>
              <a:buFont typeface="Arial" panose="020B0604020202020204" pitchFamily="34" charset="0"/>
              <a:buChar char="•"/>
            </a:pPr>
            <a:r>
              <a:rPr lang="en-US" sz="1800" dirty="0">
                <a:effectLst/>
                <a:latin typeface="+mj-ea"/>
                <a:ea typeface="+mj-ea"/>
              </a:rPr>
              <a:t>The side effects of Selective Serotonin Reuptake Inhibitors (SSRIs) are varied and include symptoms such as vomiting, sweating, headaches, insomnia, dry mouth, tremors, sexual dysfunction, and potential changes in personality (Cascade, 2019).</a:t>
            </a:r>
          </a:p>
          <a:p>
            <a:pPr marL="285750" marR="0" indent="-285750">
              <a:spcBef>
                <a:spcPts val="300"/>
              </a:spcBef>
              <a:buFont typeface="Symbol" pitchFamily="2" charset="2"/>
              <a:buChar char="·"/>
            </a:pPr>
            <a:r>
              <a:rPr lang="en-US" sz="1800" dirty="0">
                <a:effectLst/>
                <a:latin typeface="+mj-ea"/>
                <a:ea typeface="+mj-ea"/>
              </a:rPr>
              <a:t>Concerns surrounding the long-term use of SSRIs include the risk of dependency and the potential for a "crash" when discontinuing use. Additionally, SSRIs may interact with other medications, leading to potentially harmful effects (Harvard Medical, 2019).</a:t>
            </a:r>
          </a:p>
          <a:p>
            <a:pPr marL="285750" marR="0" indent="-285750">
              <a:spcBef>
                <a:spcPts val="300"/>
              </a:spcBef>
              <a:buFont typeface="Symbol" pitchFamily="2" charset="2"/>
              <a:buChar char="·"/>
            </a:pPr>
            <a:r>
              <a:rPr lang="en-US" sz="1800" dirty="0">
                <a:effectLst/>
                <a:latin typeface="+mj-ea"/>
                <a:ea typeface="+mj-ea"/>
              </a:rPr>
              <a:t>There is accumulating evidence suggesting that prolonged use of the antidepressant Paxil may increase the risk of developing dementia (Osborn, 2024).</a:t>
            </a:r>
          </a:p>
        </p:txBody>
      </p:sp>
      <p:sp>
        <p:nvSpPr>
          <p:cNvPr id="5" name="TextBox 4">
            <a:extLst>
              <a:ext uri="{FF2B5EF4-FFF2-40B4-BE49-F238E27FC236}">
                <a16:creationId xmlns:a16="http://schemas.microsoft.com/office/drawing/2014/main" id="{FE1A90F2-DA08-AFCA-456F-C195C6DE12F6}"/>
              </a:ext>
            </a:extLst>
          </p:cNvPr>
          <p:cNvSpPr txBox="1"/>
          <p:nvPr/>
        </p:nvSpPr>
        <p:spPr>
          <a:xfrm>
            <a:off x="7143612" y="3135186"/>
            <a:ext cx="5876511" cy="4917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lang="en-US" sz="1800" b="0" i="0" u="none" strike="noStrike" dirty="0">
                <a:solidFill>
                  <a:srgbClr val="000000"/>
                </a:solidFill>
                <a:effectLst/>
                <a:latin typeface="+mj-lt"/>
              </a:rPr>
              <a:t>Cognitive Behavioral Therapy (CBT) is a form of psychotherapy designed to assist individuals in identifying and modifying negative or maladaptive thoughts, emotions, and behaviors, with a focus on the present moment and the development of effective coping strategies. The efficacy of CBT in preventing depression relapse has been well-documented, with studies indicating that it reduces the risk of relapse by a factor of eight and decreases the likelihood of future recurrent episodes of depression (Ioannou, </a:t>
            </a:r>
            <a:r>
              <a:rPr lang="en-US" sz="1800" b="0" i="0" u="none" strike="noStrike" dirty="0" err="1">
                <a:solidFill>
                  <a:srgbClr val="000000"/>
                </a:solidFill>
                <a:effectLst/>
                <a:latin typeface="+mj-lt"/>
              </a:rPr>
              <a:t>Prodromou</a:t>
            </a:r>
            <a:r>
              <a:rPr lang="en-US" sz="1800" b="0" i="0" u="none" strike="noStrike" dirty="0">
                <a:solidFill>
                  <a:srgbClr val="000000"/>
                </a:solidFill>
                <a:effectLst/>
                <a:latin typeface="+mj-lt"/>
              </a:rPr>
              <a:t>, Apostolidou, </a:t>
            </a:r>
            <a:r>
              <a:rPr lang="en-US" sz="1800" b="0" i="0" u="none" strike="noStrike" dirty="0" err="1">
                <a:solidFill>
                  <a:srgbClr val="000000"/>
                </a:solidFill>
                <a:effectLst/>
                <a:latin typeface="+mj-lt"/>
              </a:rPr>
              <a:t>Kallergis</a:t>
            </a:r>
            <a:r>
              <a:rPr lang="en-US" sz="1800" b="0" i="0" u="none" strike="noStrike" dirty="0">
                <a:solidFill>
                  <a:srgbClr val="000000"/>
                </a:solidFill>
                <a:effectLst/>
                <a:latin typeface="+mj-lt"/>
              </a:rPr>
              <a:t>, 2023). The analysis included 13 studies, all of which focused on patients diagnosed with depression. CBT was administered through various modalities, including in-home sessions, individual therapy, and group therapy. Participants who underwent CBT demonstrated significant improvement, with recovery rates ranging from 70% to 75%.</a:t>
            </a:r>
            <a:endParaRPr kumimoji="0" lang="en-US" sz="1800" b="0" i="0" u="none" strike="noStrike" cap="none" spc="0" normalizeH="0" baseline="0" dirty="0">
              <a:ln>
                <a:noFill/>
              </a:ln>
              <a:solidFill>
                <a:srgbClr val="000000"/>
              </a:solidFill>
              <a:effectLst/>
              <a:uFillTx/>
              <a:latin typeface="+mj-lt"/>
              <a:ea typeface="+mn-ea"/>
              <a:cs typeface="+mn-cs"/>
              <a:sym typeface="Helvetica Neue"/>
            </a:endParaRPr>
          </a:p>
        </p:txBody>
      </p:sp>
      <p:sp>
        <p:nvSpPr>
          <p:cNvPr id="6" name="TextBox 5">
            <a:extLst>
              <a:ext uri="{FF2B5EF4-FFF2-40B4-BE49-F238E27FC236}">
                <a16:creationId xmlns:a16="http://schemas.microsoft.com/office/drawing/2014/main" id="{5608F323-5273-B407-8459-9AD6BDD518D4}"/>
              </a:ext>
            </a:extLst>
          </p:cNvPr>
          <p:cNvSpPr txBox="1"/>
          <p:nvPr/>
        </p:nvSpPr>
        <p:spPr>
          <a:xfrm>
            <a:off x="11608747" y="8163926"/>
            <a:ext cx="5748713" cy="51670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lang="en-US" sz="1800" b="0" i="0" u="none" strike="noStrike" dirty="0">
                <a:solidFill>
                  <a:srgbClr val="000000"/>
                </a:solidFill>
                <a:effectLst/>
                <a:latin typeface="+mj-lt"/>
              </a:rPr>
              <a:t>Initially, animal-assisted therapy was considered an innovative and unconventional approach. However, due to its demonstrable benefits, it has since been recognized as a complementary treatment modality (Oliver, Peter, Fricke, 2025). This study explores the relationship between animal-assisted therapy and mental health through a bibliometric analysis. The findings suggest that animal-assisted therapy not only improves psychological well-being but also mitigates physical stress responses, such as reducing heart rate and lowering blood pressure, thereby contributing to overall better health. In line with Horvath and Symonds' (1991) concept of a healthy therapeutic alliance, which is characterized by mutual affection, respect, trust, warmth, and acceptance, the presence of a therapy animal may foster a sense of security and acceptance—key elements that support an individual’s recovery process.</a:t>
            </a:r>
            <a:endParaRPr kumimoji="0" lang="en-US" sz="1800" b="0" i="0" u="none" strike="noStrike" cap="none" spc="0" normalizeH="0" baseline="0" dirty="0">
              <a:ln>
                <a:noFill/>
              </a:ln>
              <a:solidFill>
                <a:srgbClr val="000000"/>
              </a:solidFill>
              <a:effectLst/>
              <a:uFillTx/>
              <a:latin typeface="+mj-lt"/>
              <a:ea typeface="+mn-ea"/>
              <a:cs typeface="+mn-cs"/>
              <a:sym typeface="Helvetica Neue"/>
            </a:endParaRPr>
          </a:p>
        </p:txBody>
      </p:sp>
      <p:sp>
        <p:nvSpPr>
          <p:cNvPr id="7" name="TextBox 6">
            <a:extLst>
              <a:ext uri="{FF2B5EF4-FFF2-40B4-BE49-F238E27FC236}">
                <a16:creationId xmlns:a16="http://schemas.microsoft.com/office/drawing/2014/main" id="{14FADB22-E061-D245-F689-6F99B2ABB6A9}"/>
              </a:ext>
            </a:extLst>
          </p:cNvPr>
          <p:cNvSpPr txBox="1"/>
          <p:nvPr/>
        </p:nvSpPr>
        <p:spPr>
          <a:xfrm>
            <a:off x="17785731" y="2705473"/>
            <a:ext cx="6398747" cy="46684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lang="en-US" sz="1800" dirty="0">
                <a:latin typeface="+mj-lt"/>
              </a:rPr>
              <a:t>High-qu</a:t>
            </a:r>
            <a:r>
              <a:rPr lang="en-US" sz="1800" b="0" i="0" u="none" strike="noStrike" dirty="0">
                <a:solidFill>
                  <a:srgbClr val="000000"/>
                </a:solidFill>
                <a:effectLst/>
                <a:latin typeface="+mj-lt"/>
              </a:rPr>
              <a:t>ality evidence consistently supports the efficacy of exercise as both an adjunct to existing treatments, such as psychotherapy and pharmacotherapy, and as an independent intervention for a variety of mental health conditions. Research has demonstrated that exercise is effective in managing a range of mental disorders, including major depressive disorder, anxiety disorders, post-traumatic stress disorder (PTSD), and schizophrenia (Kate, Andrew, Gideon, Richard, 2024). Exercise serves as a natural and potent anti-anxiety treatment, alleviating tension and stress, promoting both physical and mental health, and enhancing overall well-being through the endogenous release of endorphins.</a:t>
            </a:r>
            <a:r>
              <a:rPr lang="en-US" sz="800" b="0" i="0" u="none" strike="noStrike" dirty="0">
                <a:solidFill>
                  <a:srgbClr val="000000"/>
                </a:solidFill>
                <a:effectLst/>
                <a:latin typeface="-webkit-standard"/>
              </a:rPr>
              <a:t> </a:t>
            </a:r>
            <a:r>
              <a:rPr lang="en-US" sz="1800" b="0" i="0" u="none" strike="noStrike" dirty="0">
                <a:solidFill>
                  <a:srgbClr val="000000"/>
                </a:solidFill>
                <a:effectLst/>
                <a:latin typeface="+mj-lt"/>
              </a:rPr>
              <a:t>Additionally, exercise has been shown to improve cognitive function and increase resilience to stress, further contributing to its therapeutic potential in managing mental health disorders. </a:t>
            </a:r>
            <a:endParaRPr kumimoji="0" lang="en-US" sz="1800" b="0" i="0" u="none" strike="noStrike" cap="none" spc="0" normalizeH="0" baseline="0" dirty="0">
              <a:ln>
                <a:noFill/>
              </a:ln>
              <a:solidFill>
                <a:srgbClr val="000000"/>
              </a:solidFill>
              <a:effectLst/>
              <a:uFillTx/>
              <a:latin typeface="+mj-lt"/>
              <a:ea typeface="+mn-ea"/>
              <a:cs typeface="+mn-cs"/>
              <a:sym typeface="Helvetica Neue"/>
            </a:endParaRPr>
          </a:p>
        </p:txBody>
      </p:sp>
      <p:sp>
        <p:nvSpPr>
          <p:cNvPr id="8" name="TextBox 7">
            <a:extLst>
              <a:ext uri="{FF2B5EF4-FFF2-40B4-BE49-F238E27FC236}">
                <a16:creationId xmlns:a16="http://schemas.microsoft.com/office/drawing/2014/main" id="{715C8FFD-5402-0878-574D-E24B6BC81593}"/>
              </a:ext>
            </a:extLst>
          </p:cNvPr>
          <p:cNvSpPr txBox="1"/>
          <p:nvPr/>
        </p:nvSpPr>
        <p:spPr>
          <a:xfrm>
            <a:off x="17782709" y="7894255"/>
            <a:ext cx="6476724" cy="2670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lvl="0">
              <a:spcBef>
                <a:spcPts val="1500"/>
              </a:spcBef>
              <a:buFont typeface="Times New Roman" panose="02020603050405020304" pitchFamily="18" charset="0"/>
              <a:buChar char="•"/>
              <a:tabLst>
                <a:tab pos="457200" algn="l"/>
              </a:tabLst>
            </a:pPr>
            <a:r>
              <a:rPr lang="en-US" sz="1800" dirty="0">
                <a:effectLst/>
                <a:latin typeface="+mj-lt"/>
                <a:ea typeface="Arial" panose="020B0604020202020204" pitchFamily="34" charset="0"/>
              </a:rPr>
              <a:t>Compelling evidence shows that there are highly effective, scientifically- based methods to dramatically reduce mental health disorders without the need of prescription medications.</a:t>
            </a:r>
            <a:endParaRPr lang="en-US" sz="1800" dirty="0">
              <a:effectLst/>
              <a:latin typeface="+mj-lt"/>
              <a:ea typeface="Times New Roman" panose="02020603050405020304" pitchFamily="18" charset="0"/>
            </a:endParaRPr>
          </a:p>
          <a:p>
            <a:pPr marR="0" lvl="0">
              <a:spcBef>
                <a:spcPts val="1500"/>
              </a:spcBef>
              <a:buFont typeface="Times New Roman" panose="02020603050405020304" pitchFamily="18" charset="0"/>
              <a:buChar char="•"/>
              <a:tabLst>
                <a:tab pos="457200" algn="l"/>
              </a:tabLst>
            </a:pPr>
            <a:r>
              <a:rPr lang="en-US" sz="1800" dirty="0">
                <a:effectLst/>
                <a:latin typeface="+mj-lt"/>
                <a:ea typeface="Arial" panose="020B0604020202020204" pitchFamily="34" charset="0"/>
              </a:rPr>
              <a:t>These treatments effectively alleviate the symptoms of mental health disorders while eliminating the risk of harmful side effects associated with traditional</a:t>
            </a:r>
            <a:r>
              <a:rPr lang="en-US" sz="1800" b="1" dirty="0">
                <a:effectLst/>
                <a:latin typeface="+mj-lt"/>
                <a:ea typeface="Arial" panose="020B0604020202020204" pitchFamily="34" charset="0"/>
              </a:rPr>
              <a:t> </a:t>
            </a:r>
            <a:r>
              <a:rPr lang="en-US" sz="1800" dirty="0">
                <a:effectLst/>
                <a:latin typeface="+mj-lt"/>
                <a:ea typeface="Arial" panose="020B0604020202020204" pitchFamily="34" charset="0"/>
              </a:rPr>
              <a:t>medications.  </a:t>
            </a:r>
            <a:endParaRPr lang="en-US" sz="1800" dirty="0">
              <a:effectLst/>
              <a:latin typeface="+mj-lt"/>
              <a:ea typeface="Times New Roman" panose="02020603050405020304" pitchFamily="18" charset="0"/>
            </a:endParaRPr>
          </a:p>
          <a:p>
            <a:pPr marL="0" marR="0" indent="0" algn="l" defTabSz="2438338" rtl="0" fontAlgn="auto" latinLnBrk="0" hangingPunct="0">
              <a:lnSpc>
                <a:spcPct val="90000"/>
              </a:lnSpc>
              <a:spcBef>
                <a:spcPts val="4500"/>
              </a:spcBef>
              <a:spcAft>
                <a:spcPts val="0"/>
              </a:spcAft>
              <a:buClrTx/>
              <a:buSzTx/>
              <a:buFontTx/>
              <a:buNone/>
              <a:tabLst/>
            </a:pPr>
            <a:endParaRPr kumimoji="0" lang="en-US" sz="800" b="0" i="0" u="none" strike="noStrike" cap="none" spc="0" normalizeH="0" baseline="0" dirty="0">
              <a:ln>
                <a:noFill/>
              </a:ln>
              <a:solidFill>
                <a:srgbClr val="000000"/>
              </a:solidFill>
              <a:effectLst/>
              <a:uFillTx/>
              <a:latin typeface="+mn-lt"/>
              <a:ea typeface="+mn-ea"/>
              <a:cs typeface="+mn-cs"/>
              <a:sym typeface="Helvetica Neue"/>
            </a:endParaRPr>
          </a:p>
        </p:txBody>
      </p:sp>
      <p:sp>
        <p:nvSpPr>
          <p:cNvPr id="9" name="TextBox 8">
            <a:extLst>
              <a:ext uri="{FF2B5EF4-FFF2-40B4-BE49-F238E27FC236}">
                <a16:creationId xmlns:a16="http://schemas.microsoft.com/office/drawing/2014/main" id="{C6F3CB46-3B84-CEA8-B41F-406D63950D2D}"/>
              </a:ext>
            </a:extLst>
          </p:cNvPr>
          <p:cNvSpPr txBox="1"/>
          <p:nvPr/>
        </p:nvSpPr>
        <p:spPr>
          <a:xfrm>
            <a:off x="17819107" y="10574051"/>
            <a:ext cx="6476724" cy="46696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1645920">
              <a:lnSpc>
                <a:spcPct val="115000"/>
              </a:lnSpc>
              <a:spcBef>
                <a:spcPts val="0"/>
              </a:spcBef>
              <a:buNone/>
            </a:pPr>
            <a:r>
              <a:rPr lang="en-US" sz="900" b="1" dirty="0">
                <a:effectLst/>
                <a:latin typeface="+mj-lt"/>
                <a:ea typeface="Arial" panose="020B0604020202020204" pitchFamily="34" charset="0"/>
              </a:rPr>
              <a:t>FORNEFELD, D. et al. The supporting role of dogs in the inpatient setting: a systematic review of he therapeutic   effects of animal-assisted therapy with dogs for children and adolescents in an inpatient setting. European Child &amp; Adolescent Psychiatry, [s. l.], v. 34, n. 1, p. 3–17, 2025. DOI 10.1007/s00787-</a:t>
            </a:r>
          </a:p>
          <a:p>
            <a:pPr marL="0" marR="0" indent="-1645920">
              <a:lnSpc>
                <a:spcPct val="115000"/>
              </a:lnSpc>
              <a:spcBef>
                <a:spcPts val="0"/>
              </a:spcBef>
              <a:buNone/>
            </a:pPr>
            <a:endParaRPr lang="en-US" sz="900" dirty="0">
              <a:effectLst/>
              <a:latin typeface="+mj-lt"/>
              <a:ea typeface="Times New Roman" panose="02020603050405020304" pitchFamily="18" charset="0"/>
            </a:endParaRPr>
          </a:p>
          <a:p>
            <a:pPr marL="0" marR="0" indent="-1645920">
              <a:lnSpc>
                <a:spcPct val="115000"/>
              </a:lnSpc>
              <a:spcBef>
                <a:spcPts val="0"/>
              </a:spcBef>
              <a:buNone/>
            </a:pPr>
            <a:r>
              <a:rPr lang="en-US" sz="900" b="1" dirty="0">
                <a:effectLst/>
                <a:latin typeface="+mj-lt"/>
                <a:ea typeface="Arial" panose="020B0604020202020204" pitchFamily="34" charset="0"/>
              </a:rPr>
              <a:t>   Ioannou, A., </a:t>
            </a:r>
            <a:r>
              <a:rPr lang="en-US" sz="900" b="1" dirty="0" err="1">
                <a:effectLst/>
                <a:latin typeface="+mj-lt"/>
                <a:ea typeface="Arial" panose="020B0604020202020204" pitchFamily="34" charset="0"/>
              </a:rPr>
              <a:t>Prodromou</a:t>
            </a:r>
            <a:r>
              <a:rPr lang="en-US" sz="900" b="1" dirty="0">
                <a:effectLst/>
                <a:latin typeface="+mj-lt"/>
                <a:ea typeface="Arial" panose="020B0604020202020204" pitchFamily="34" charset="0"/>
              </a:rPr>
              <a:t>, M., Andrea-Apostolidou, S., &amp; </a:t>
            </a:r>
            <a:r>
              <a:rPr lang="en-US" sz="900" b="1" dirty="0" err="1">
                <a:effectLst/>
                <a:latin typeface="+mj-lt"/>
                <a:ea typeface="Arial" panose="020B0604020202020204" pitchFamily="34" charset="0"/>
              </a:rPr>
              <a:t>Kallergis</a:t>
            </a:r>
            <a:r>
              <a:rPr lang="en-US" sz="900" b="1" dirty="0">
                <a:effectLst/>
                <a:latin typeface="+mj-lt"/>
                <a:ea typeface="Arial" panose="020B0604020202020204" pitchFamily="34" charset="0"/>
              </a:rPr>
              <a:t>, G. (2023). Effectiveness of Cognitive Behavioral Therapy in patients with depression. </a:t>
            </a:r>
            <a:r>
              <a:rPr lang="en-US" sz="900" b="1" dirty="0" err="1">
                <a:effectLst/>
                <a:latin typeface="+mj-lt"/>
                <a:ea typeface="Arial" panose="020B0604020202020204" pitchFamily="34" charset="0"/>
              </a:rPr>
              <a:t>Nosileftiki</a:t>
            </a:r>
            <a:r>
              <a:rPr lang="en-US" sz="900" b="1" dirty="0">
                <a:effectLst/>
                <a:latin typeface="+mj-lt"/>
                <a:ea typeface="Arial" panose="020B0604020202020204" pitchFamily="34" charset="0"/>
              </a:rPr>
              <a:t>, 62(3), 31–42.</a:t>
            </a:r>
          </a:p>
          <a:p>
            <a:pPr marL="0" marR="0" indent="-1645920">
              <a:lnSpc>
                <a:spcPct val="115000"/>
              </a:lnSpc>
              <a:spcBef>
                <a:spcPts val="0"/>
              </a:spcBef>
              <a:buNone/>
            </a:pPr>
            <a:endParaRPr lang="en-US" sz="900" dirty="0">
              <a:effectLst/>
              <a:latin typeface="+mj-lt"/>
              <a:ea typeface="Times New Roman" panose="02020603050405020304" pitchFamily="18" charset="0"/>
            </a:endParaRPr>
          </a:p>
          <a:p>
            <a:pPr marL="0" marR="0" indent="-1645920">
              <a:lnSpc>
                <a:spcPct val="115000"/>
              </a:lnSpc>
              <a:spcBef>
                <a:spcPts val="0"/>
              </a:spcBef>
              <a:buNone/>
            </a:pPr>
            <a:r>
              <a:rPr lang="en-US" sz="900" b="1" dirty="0">
                <a:effectLst/>
                <a:latin typeface="+mj-lt"/>
                <a:ea typeface="Arial" panose="020B0604020202020204" pitchFamily="34" charset="0"/>
              </a:rPr>
              <a:t>Kelly, K., Moloney, A., de Jong, G., &amp; Lakeman, R. (2024). Healthcare Practitioners’ Perceptions of the Barriers to Prescribing or Promoting Exercise in the Treatment of People with Mental Illness: A Scoping Review. Health &amp; Social Care in the Community, 2024, 1–20.</a:t>
            </a:r>
          </a:p>
          <a:p>
            <a:pPr marL="0" marR="0" indent="-1645920">
              <a:lnSpc>
                <a:spcPct val="115000"/>
              </a:lnSpc>
              <a:spcBef>
                <a:spcPts val="0"/>
              </a:spcBef>
              <a:buNone/>
            </a:pPr>
            <a:endParaRPr lang="en-US" sz="900" dirty="0">
              <a:effectLst/>
              <a:latin typeface="+mj-lt"/>
              <a:ea typeface="Times New Roman" panose="02020603050405020304" pitchFamily="18" charset="0"/>
            </a:endParaRPr>
          </a:p>
          <a:p>
            <a:pPr marL="0" marR="0" indent="-1645920">
              <a:lnSpc>
                <a:spcPct val="115000"/>
              </a:lnSpc>
              <a:spcBef>
                <a:spcPts val="0"/>
              </a:spcBef>
              <a:buNone/>
            </a:pPr>
            <a:r>
              <a:rPr lang="en-US" sz="900" b="1" dirty="0">
                <a:effectLst/>
                <a:latin typeface="+mj-lt"/>
                <a:ea typeface="Arial" panose="020B0604020202020204" pitchFamily="34" charset="0"/>
              </a:rPr>
              <a:t>“Mental Health Disorder Statistics.” Johns Hopkins Medicine, 20 June 2024, </a:t>
            </a:r>
          </a:p>
          <a:p>
            <a:pPr marL="0" marR="0" indent="-1645920">
              <a:lnSpc>
                <a:spcPct val="115000"/>
              </a:lnSpc>
              <a:spcBef>
                <a:spcPts val="0"/>
              </a:spcBef>
              <a:buNone/>
            </a:pPr>
            <a:endParaRPr lang="en-US" sz="900" dirty="0">
              <a:effectLst/>
              <a:latin typeface="+mj-lt"/>
              <a:ea typeface="Times New Roman" panose="02020603050405020304" pitchFamily="18" charset="0"/>
            </a:endParaRPr>
          </a:p>
          <a:p>
            <a:pPr marL="0" marR="0" indent="-1645920">
              <a:lnSpc>
                <a:spcPct val="115000"/>
              </a:lnSpc>
              <a:spcBef>
                <a:spcPts val="0"/>
              </a:spcBef>
              <a:buNone/>
            </a:pPr>
            <a:r>
              <a:rPr lang="en-US" sz="900" b="1" dirty="0">
                <a:effectLst/>
                <a:latin typeface="+mj-lt"/>
                <a:ea typeface="Arial" panose="020B0604020202020204" pitchFamily="34" charset="0"/>
              </a:rPr>
              <a:t>New Concerns Emerge about Long- Term Antidepressant ..., 2019, </a:t>
            </a:r>
            <a:r>
              <a:rPr lang="en-US" sz="900" b="1" dirty="0" err="1">
                <a:effectLst/>
                <a:latin typeface="+mj-lt"/>
                <a:ea typeface="Arial" panose="020B0604020202020204" pitchFamily="34" charset="0"/>
              </a:rPr>
              <a:t>adaa.org</a:t>
            </a:r>
            <a:r>
              <a:rPr lang="en-US" sz="900" b="1" dirty="0">
                <a:effectLst/>
                <a:latin typeface="+mj-lt"/>
                <a:ea typeface="Arial" panose="020B0604020202020204" pitchFamily="34" charset="0"/>
              </a:rPr>
              <a:t>/sites/default/files/New Concerns Emerge About Long-Term Antidepressant </a:t>
            </a:r>
            <a:r>
              <a:rPr lang="en-US" sz="900" b="1" dirty="0" err="1">
                <a:effectLst/>
                <a:latin typeface="+mj-lt"/>
                <a:ea typeface="Arial" panose="020B0604020202020204" pitchFamily="34" charset="0"/>
              </a:rPr>
              <a:t>Use.pdf</a:t>
            </a:r>
            <a:r>
              <a:rPr lang="en-US" sz="900" b="1" dirty="0">
                <a:effectLst/>
                <a:latin typeface="+mj-lt"/>
                <a:ea typeface="Arial" panose="020B0604020202020204" pitchFamily="34" charset="0"/>
              </a:rPr>
              <a:t>.</a:t>
            </a:r>
          </a:p>
          <a:p>
            <a:pPr marL="0" marR="0" indent="-1645920">
              <a:lnSpc>
                <a:spcPct val="115000"/>
              </a:lnSpc>
              <a:spcBef>
                <a:spcPts val="0"/>
              </a:spcBef>
              <a:buNone/>
            </a:pPr>
            <a:endParaRPr lang="en-US" sz="900" dirty="0">
              <a:effectLst/>
              <a:latin typeface="+mj-lt"/>
              <a:ea typeface="Times New Roman" panose="02020603050405020304" pitchFamily="18" charset="0"/>
            </a:endParaRPr>
          </a:p>
          <a:p>
            <a:pPr marL="0" marR="0" indent="-1645920">
              <a:lnSpc>
                <a:spcPct val="115000"/>
              </a:lnSpc>
              <a:spcBef>
                <a:spcPts val="0"/>
              </a:spcBef>
              <a:buNone/>
            </a:pPr>
            <a:r>
              <a:rPr lang="en-US" sz="900" b="1" dirty="0">
                <a:effectLst/>
                <a:latin typeface="+mj-lt"/>
                <a:ea typeface="Arial" panose="020B0604020202020204" pitchFamily="34" charset="0"/>
              </a:rPr>
              <a:t>Sharma, S., &amp; Dhanoa, S. K. (2022). Bibliographical Analysis on Animal Assisted Therapy and Mental Health. Journal of Algebraic Statistics, 13(2), 2910–2934.</a:t>
            </a:r>
            <a:endParaRPr lang="en-US" sz="900" dirty="0">
              <a:effectLst/>
              <a:latin typeface="+mj-lt"/>
              <a:ea typeface="Times New Roman" panose="02020603050405020304" pitchFamily="18" charset="0"/>
            </a:endParaRPr>
          </a:p>
          <a:p>
            <a:pPr marL="0" marR="0" indent="-914400">
              <a:lnSpc>
                <a:spcPct val="115000"/>
              </a:lnSpc>
              <a:spcBef>
                <a:spcPts val="0"/>
              </a:spcBef>
              <a:buNone/>
            </a:pPr>
            <a:r>
              <a:rPr lang="en-US" sz="1050" dirty="0">
                <a:effectLst/>
                <a:latin typeface="+mj-lt"/>
                <a:ea typeface="Times New Roman" panose="02020603050405020304" pitchFamily="18" charset="0"/>
              </a:rPr>
              <a:t> </a:t>
            </a:r>
          </a:p>
          <a:p>
            <a:pPr marL="0" marR="0"/>
            <a:r>
              <a:rPr lang="en-US" sz="1800" dirty="0">
                <a:effectLst/>
                <a:latin typeface="Times New Roman" panose="02020603050405020304" pitchFamily="18" charset="0"/>
                <a:ea typeface="Times New Roman" panose="02020603050405020304" pitchFamily="18" charset="0"/>
              </a:rPr>
              <a:t> </a:t>
            </a:r>
          </a:p>
          <a:p>
            <a:pPr marL="0" marR="0" indent="0" algn="l" defTabSz="2438338" rtl="0" fontAlgn="auto" latinLnBrk="0" hangingPunct="0">
              <a:lnSpc>
                <a:spcPct val="90000"/>
              </a:lnSpc>
              <a:spcBef>
                <a:spcPts val="4500"/>
              </a:spcBef>
              <a:spcAft>
                <a:spcPts val="0"/>
              </a:spcAft>
              <a:buClrTx/>
              <a:buSzTx/>
              <a:buFontTx/>
              <a:buNone/>
              <a:tabLst/>
            </a:pPr>
            <a:endParaRPr kumimoji="0" lang="en-US" sz="800" b="0" i="0" u="none" strike="noStrike" cap="none" spc="0" normalizeH="0" baseline="0" dirty="0">
              <a:ln>
                <a:noFill/>
              </a:ln>
              <a:solidFill>
                <a:srgbClr val="000000"/>
              </a:solidFill>
              <a:effectLst/>
              <a:uFillTx/>
              <a:latin typeface="+mn-lt"/>
              <a:ea typeface="+mn-ea"/>
              <a:cs typeface="+mn-cs"/>
              <a:sym typeface="Helvetica Neue"/>
            </a:endParaRP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190</TotalTime>
  <Words>1072</Words>
  <Application>Microsoft Macintosh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-webkit-standard</vt:lpstr>
      <vt:lpstr>Arial</vt:lpstr>
      <vt:lpstr>Helvetica Neue</vt:lpstr>
      <vt:lpstr>Helvetica Neue Medium</vt:lpstr>
      <vt:lpstr>Symbol</vt:lpstr>
      <vt:lpstr>Times New Roman</vt:lpstr>
      <vt:lpstr>21_BasicWhite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Eash, Madelynne</cp:lastModifiedBy>
  <cp:revision>2</cp:revision>
  <dcterms:modified xsi:type="dcterms:W3CDTF">2025-04-08T13:37:53Z</dcterms:modified>
</cp:coreProperties>
</file>