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86" r:id="rId2"/>
    <p:sldId id="287" r:id="rId3"/>
    <p:sldId id="289" r:id="rId4"/>
    <p:sldId id="288" r:id="rId5"/>
    <p:sldId id="291" r:id="rId6"/>
    <p:sldId id="290" r:id="rId7"/>
    <p:sldId id="292" r:id="rId8"/>
    <p:sldId id="315"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9" r:id="rId22"/>
    <p:sldId id="310" r:id="rId23"/>
    <p:sldId id="311" r:id="rId24"/>
    <p:sldId id="312" r:id="rId25"/>
    <p:sldId id="313" r:id="rId26"/>
    <p:sldId id="305" r:id="rId27"/>
    <p:sldId id="306" r:id="rId28"/>
    <p:sldId id="307" r:id="rId29"/>
    <p:sldId id="308" r:id="rId30"/>
  </p:sldIdLst>
  <p:sldSz cx="13716000" cy="10287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8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80" autoAdjust="0"/>
    <p:restoredTop sz="94660"/>
  </p:normalViewPr>
  <p:slideViewPr>
    <p:cSldViewPr>
      <p:cViewPr varScale="1">
        <p:scale>
          <a:sx n="62" d="100"/>
          <a:sy n="62" d="100"/>
        </p:scale>
        <p:origin x="1578" y="78"/>
      </p:cViewPr>
      <p:guideLst>
        <p:guide orient="horz" pos="2880"/>
        <p:guide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6892"/>
          </a:xfrm>
          <a:prstGeom prst="rect">
            <a:avLst/>
          </a:prstGeom>
        </p:spPr>
        <p:txBody>
          <a:bodyPr vert="horz" lIns="52258" tIns="26129" rIns="52258" bIns="26129" rtlCol="0"/>
          <a:lstStyle>
            <a:lvl1pPr algn="l">
              <a:defRPr sz="700"/>
            </a:lvl1pPr>
          </a:lstStyle>
          <a:p>
            <a:endParaRPr lang="en-US"/>
          </a:p>
        </p:txBody>
      </p:sp>
      <p:sp>
        <p:nvSpPr>
          <p:cNvPr id="3" name="Date Placeholder 2"/>
          <p:cNvSpPr>
            <a:spLocks noGrp="1"/>
          </p:cNvSpPr>
          <p:nvPr>
            <p:ph type="dt" sz="quarter" idx="1"/>
          </p:nvPr>
        </p:nvSpPr>
        <p:spPr>
          <a:xfrm>
            <a:off x="3977928" y="0"/>
            <a:ext cx="3043343" cy="466892"/>
          </a:xfrm>
          <a:prstGeom prst="rect">
            <a:avLst/>
          </a:prstGeom>
        </p:spPr>
        <p:txBody>
          <a:bodyPr vert="horz" lIns="52258" tIns="26129" rIns="52258" bIns="26129" rtlCol="0"/>
          <a:lstStyle>
            <a:lvl1pPr algn="r">
              <a:defRPr sz="700"/>
            </a:lvl1pPr>
          </a:lstStyle>
          <a:p>
            <a:fld id="{B886B752-201F-4B3F-A9C3-0ECFB59B77AC}" type="datetimeFigureOut">
              <a:rPr lang="en-US" smtClean="0"/>
              <a:t>11/8/2018</a:t>
            </a:fld>
            <a:endParaRPr lang="en-US"/>
          </a:p>
        </p:txBody>
      </p:sp>
      <p:sp>
        <p:nvSpPr>
          <p:cNvPr id="4" name="Footer Placeholder 3"/>
          <p:cNvSpPr>
            <a:spLocks noGrp="1"/>
          </p:cNvSpPr>
          <p:nvPr>
            <p:ph type="ftr" sz="quarter" idx="2"/>
          </p:nvPr>
        </p:nvSpPr>
        <p:spPr>
          <a:xfrm>
            <a:off x="0" y="8842210"/>
            <a:ext cx="3043343" cy="466891"/>
          </a:xfrm>
          <a:prstGeom prst="rect">
            <a:avLst/>
          </a:prstGeom>
        </p:spPr>
        <p:txBody>
          <a:bodyPr vert="horz" lIns="52258" tIns="26129" rIns="52258" bIns="26129" rtlCol="0" anchor="b"/>
          <a:lstStyle>
            <a:lvl1pPr algn="l">
              <a:defRPr sz="700"/>
            </a:lvl1pPr>
          </a:lstStyle>
          <a:p>
            <a:endParaRPr lang="en-US"/>
          </a:p>
        </p:txBody>
      </p:sp>
      <p:sp>
        <p:nvSpPr>
          <p:cNvPr id="5" name="Slide Number Placeholder 4"/>
          <p:cNvSpPr>
            <a:spLocks noGrp="1"/>
          </p:cNvSpPr>
          <p:nvPr>
            <p:ph type="sldNum" sz="quarter" idx="3"/>
          </p:nvPr>
        </p:nvSpPr>
        <p:spPr>
          <a:xfrm>
            <a:off x="3977928" y="8842210"/>
            <a:ext cx="3043343" cy="466891"/>
          </a:xfrm>
          <a:prstGeom prst="rect">
            <a:avLst/>
          </a:prstGeom>
        </p:spPr>
        <p:txBody>
          <a:bodyPr vert="horz" lIns="52258" tIns="26129" rIns="52258" bIns="26129" rtlCol="0" anchor="b"/>
          <a:lstStyle>
            <a:lvl1pPr algn="r">
              <a:defRPr sz="700"/>
            </a:lvl1pPr>
          </a:lstStyle>
          <a:p>
            <a:fld id="{16ACF905-9CB6-4CB3-A231-5A4AE8FA5DA9}" type="slidenum">
              <a:rPr lang="en-US" smtClean="0"/>
              <a:t>‹#›</a:t>
            </a:fld>
            <a:endParaRPr lang="en-US"/>
          </a:p>
        </p:txBody>
      </p:sp>
    </p:spTree>
    <p:extLst>
      <p:ext uri="{BB962C8B-B14F-4D97-AF65-F5344CB8AC3E}">
        <p14:creationId xmlns:p14="http://schemas.microsoft.com/office/powerpoint/2010/main" val="12268562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6" name="bk object 16"/>
          <p:cNvSpPr/>
          <p:nvPr/>
        </p:nvSpPr>
        <p:spPr>
          <a:xfrm>
            <a:off x="0" y="6143575"/>
            <a:ext cx="6822605" cy="414342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a:p>
        </p:txBody>
      </p:sp>
      <p:sp>
        <p:nvSpPr>
          <p:cNvPr id="17" name="bk object 17"/>
          <p:cNvSpPr/>
          <p:nvPr/>
        </p:nvSpPr>
        <p:spPr>
          <a:xfrm>
            <a:off x="6786886" y="6143575"/>
            <a:ext cx="6900863" cy="414342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a:p>
        </p:txBody>
      </p:sp>
      <p:sp>
        <p:nvSpPr>
          <p:cNvPr id="18" name="bk object 18"/>
          <p:cNvSpPr/>
          <p:nvPr/>
        </p:nvSpPr>
        <p:spPr>
          <a:xfrm>
            <a:off x="0" y="1"/>
            <a:ext cx="6822605" cy="776287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a:p>
        </p:txBody>
      </p:sp>
      <p:sp>
        <p:nvSpPr>
          <p:cNvPr id="19" name="bk object 19"/>
          <p:cNvSpPr/>
          <p:nvPr/>
        </p:nvSpPr>
        <p:spPr>
          <a:xfrm>
            <a:off x="6786886" y="0"/>
            <a:ext cx="6900863" cy="777240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a:p>
        </p:txBody>
      </p:sp>
      <p:sp>
        <p:nvSpPr>
          <p:cNvPr id="20" name="bk object 20"/>
          <p:cNvSpPr/>
          <p:nvPr/>
        </p:nvSpPr>
        <p:spPr>
          <a:xfrm>
            <a:off x="648255" y="1028733"/>
            <a:ext cx="12232052" cy="8232015"/>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350"/>
          </a:p>
        </p:txBody>
      </p:sp>
      <p:sp>
        <p:nvSpPr>
          <p:cNvPr id="2" name="Holder 2"/>
          <p:cNvSpPr>
            <a:spLocks noGrp="1"/>
          </p:cNvSpPr>
          <p:nvPr>
            <p:ph type="ctrTitle"/>
          </p:nvPr>
        </p:nvSpPr>
        <p:spPr>
          <a:xfrm>
            <a:off x="3177376" y="2497086"/>
            <a:ext cx="7361248" cy="27699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2057400" y="5760720"/>
            <a:ext cx="96012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85800" y="2366010"/>
            <a:ext cx="596646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063740" y="2366010"/>
            <a:ext cx="596646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85800" y="411480"/>
            <a:ext cx="123444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85800" y="2366010"/>
            <a:ext cx="1234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663440" y="9566910"/>
            <a:ext cx="438912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85800" y="9566910"/>
            <a:ext cx="315468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11/8/2018</a:t>
            </a:fld>
            <a:endParaRPr lang="en-US"/>
          </a:p>
        </p:txBody>
      </p:sp>
      <p:sp>
        <p:nvSpPr>
          <p:cNvPr id="6" name="Holder 6"/>
          <p:cNvSpPr>
            <a:spLocks noGrp="1"/>
          </p:cNvSpPr>
          <p:nvPr>
            <p:ph type="sldNum" sz="quarter" idx="7"/>
          </p:nvPr>
        </p:nvSpPr>
        <p:spPr>
          <a:xfrm>
            <a:off x="9875521" y="9566910"/>
            <a:ext cx="315468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ju.presence.io/form/newsletter-electronic-board-advertisement-request"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mailto:Dmyers3@JU.edu"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https://ju.presence.io/"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hyperlink" Target="25live.collegenet.com/ju"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https://www.ju.edu/campuslife/studentactivities/organizations-clubs.ph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mailto:SGAtreasurer@Jacksonville.edu" TargetMode="External"/><Relationship Id="rId2" Type="http://schemas.openxmlformats.org/officeDocument/2006/relationships/hyperlink" Target="mailto:Mcarney@Jacksonville.edu" TargetMode="External"/><Relationship Id="rId1" Type="http://schemas.openxmlformats.org/officeDocument/2006/relationships/slideLayout" Target="../slideLayouts/slideLayout2.xml"/><Relationship Id="rId4" Type="http://schemas.openxmlformats.org/officeDocument/2006/relationships/hyperlink" Target="mailto:SGAdirectorsa@Jacksonville.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350" y="2057400"/>
            <a:ext cx="12573000" cy="5886450"/>
          </a:xfrm>
          <a:prstGeom prst="rect">
            <a:avLst/>
          </a:prstGeom>
        </p:spPr>
      </p:pic>
      <p:sp>
        <p:nvSpPr>
          <p:cNvPr id="4" name="TextBox 3"/>
          <p:cNvSpPr txBox="1"/>
          <p:nvPr/>
        </p:nvSpPr>
        <p:spPr>
          <a:xfrm>
            <a:off x="1657350" y="2975070"/>
            <a:ext cx="10287000" cy="4074192"/>
          </a:xfrm>
          <a:prstGeom prst="rect">
            <a:avLst/>
          </a:prstGeom>
          <a:noFill/>
        </p:spPr>
        <p:txBody>
          <a:bodyPr wrap="square" rtlCol="0">
            <a:spAutoFit/>
          </a:bodyPr>
          <a:lstStyle/>
          <a:p>
            <a:pPr algn="ctr"/>
            <a:r>
              <a:rPr lang="en-US" sz="8625" dirty="0">
                <a:latin typeface="Elephant" panose="02020904090505020303" pitchFamily="18" charset="0"/>
              </a:rPr>
              <a:t>President and Treasurer's Meeting</a:t>
            </a:r>
            <a:endParaRPr lang="en-US" sz="8625" dirty="0">
              <a:latin typeface="Elephant" panose="02020904090505020303" pitchFamily="18"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031" y="7790237"/>
            <a:ext cx="1407319" cy="1050131"/>
          </a:xfrm>
          <a:prstGeom prst="rect">
            <a:avLst/>
          </a:prstGeom>
        </p:spPr>
      </p:pic>
    </p:spTree>
    <p:extLst>
      <p:ext uri="{BB962C8B-B14F-4D97-AF65-F5344CB8AC3E}">
        <p14:creationId xmlns:p14="http://schemas.microsoft.com/office/powerpoint/2010/main" val="3105862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0050" y="2000250"/>
            <a:ext cx="12858750" cy="6255559"/>
          </a:xfrm>
          <a:prstGeom prst="rect">
            <a:avLst/>
          </a:prstGeom>
        </p:spPr>
        <p:txBody>
          <a:bodyPr wrap="square">
            <a:spAutoFit/>
          </a:bodyPr>
          <a:lstStyle/>
          <a:p>
            <a:pPr algn="ctr">
              <a:spcBef>
                <a:spcPts val="150"/>
              </a:spcBef>
            </a:pPr>
            <a:r>
              <a:rPr lang="en-US" sz="4950" dirty="0">
                <a:latin typeface="Elephant" panose="02020904090505020303" pitchFamily="18" charset="0"/>
                <a:ea typeface="Times New Roman" panose="02020603050405020304" pitchFamily="18" charset="0"/>
                <a:cs typeface="Times New Roman" panose="02020603050405020304" pitchFamily="18" charset="0"/>
              </a:rPr>
              <a:t>Posting Policies</a:t>
            </a:r>
          </a:p>
          <a:p>
            <a:pPr marL="257175" indent="-257175">
              <a:buFont typeface="Symbol" panose="05050102010706020507" pitchFamily="18" charset="2"/>
              <a:buChar char=""/>
            </a:pPr>
            <a:r>
              <a:rPr lang="en-US" sz="2250" dirty="0">
                <a:latin typeface="Times New Roman" panose="02020603050405020304" pitchFamily="18" charset="0"/>
                <a:ea typeface="Calibri" panose="020F0502020204030204" pitchFamily="34" charset="0"/>
                <a:cs typeface="Times New Roman" panose="02020603050405020304" pitchFamily="18" charset="0"/>
              </a:rPr>
              <a:t>Posting is a privilege not a right</a:t>
            </a:r>
          </a:p>
          <a:p>
            <a:pPr marL="257175" indent="-257175">
              <a:buFont typeface="Symbol" panose="05050102010706020507" pitchFamily="18" charset="2"/>
              <a:buChar char=""/>
            </a:pPr>
            <a:r>
              <a:rPr lang="en-US" sz="2250" dirty="0">
                <a:latin typeface="Times New Roman" panose="02020603050405020304" pitchFamily="18" charset="0"/>
                <a:ea typeface="Calibri" panose="020F0502020204030204" pitchFamily="34" charset="0"/>
                <a:cs typeface="Times New Roman" panose="02020603050405020304" pitchFamily="18" charset="0"/>
              </a:rPr>
              <a:t>The Office of Student Involvement reserves the right to remove any flyers, posters, or banners that have not been approved, do not follow university policy or are damaged. </a:t>
            </a:r>
          </a:p>
          <a:p>
            <a:pPr marL="257175" indent="-257175">
              <a:buFont typeface="Symbol" panose="05050102010706020507" pitchFamily="18" charset="2"/>
              <a:buChar char=""/>
            </a:pPr>
            <a:r>
              <a:rPr lang="en-US" sz="2250" dirty="0">
                <a:latin typeface="Times New Roman" panose="02020603050405020304" pitchFamily="18" charset="0"/>
                <a:ea typeface="Calibri" panose="020F0502020204030204" pitchFamily="34" charset="0"/>
                <a:cs typeface="Times New Roman" panose="02020603050405020304" pitchFamily="18" charset="0"/>
              </a:rPr>
              <a:t>Any publicity advertising on vehicles, trashcans, sidewalks, lampposts, signs, buildings, vending machines, trees, glass entry ways and exit doors, windows, painted walls, and any other area not approved by the Office of Student Involvement is strictly prohibited. </a:t>
            </a:r>
          </a:p>
          <a:p>
            <a:pPr marL="257175" indent="-257175">
              <a:buFont typeface="Symbol" panose="05050102010706020507" pitchFamily="18" charset="2"/>
              <a:buChar char=""/>
            </a:pPr>
            <a:r>
              <a:rPr lang="en-US" sz="2250" dirty="0">
                <a:latin typeface="Times New Roman" panose="02020603050405020304" pitchFamily="18" charset="0"/>
                <a:ea typeface="Calibri" panose="020F0502020204030204" pitchFamily="34" charset="0"/>
                <a:cs typeface="Times New Roman" panose="02020603050405020304" pitchFamily="18" charset="0"/>
              </a:rPr>
              <a:t>Handouts must have a clearly displayed approval stamp from the office of Student Involvement and may only be distributed personally. Leaving piles of handouts in unauthorized locations is prohibited. </a:t>
            </a:r>
          </a:p>
          <a:p>
            <a:pPr marL="257175" indent="-257175">
              <a:buFont typeface="Symbol" panose="05050102010706020507" pitchFamily="18" charset="2"/>
              <a:buChar char=""/>
            </a:pPr>
            <a:r>
              <a:rPr lang="en-US" sz="2250" dirty="0">
                <a:latin typeface="Times New Roman" panose="02020603050405020304" pitchFamily="18" charset="0"/>
                <a:ea typeface="Calibri" panose="020F0502020204030204" pitchFamily="34" charset="0"/>
                <a:cs typeface="Times New Roman" panose="02020603050405020304" pitchFamily="18" charset="0"/>
              </a:rPr>
              <a:t>All forms of publicity is prohibited from indication or depicting the sale, service or use of alcohol or drugs. </a:t>
            </a:r>
          </a:p>
          <a:p>
            <a:pPr marL="257175" indent="-257175">
              <a:buFont typeface="Symbol" panose="05050102010706020507" pitchFamily="18" charset="2"/>
              <a:buChar char=""/>
            </a:pPr>
            <a:r>
              <a:rPr lang="en-US" sz="2250" dirty="0">
                <a:latin typeface="Times New Roman" panose="02020603050405020304" pitchFamily="18" charset="0"/>
                <a:ea typeface="Calibri" panose="020F0502020204030204" pitchFamily="34" charset="0"/>
                <a:cs typeface="Times New Roman" panose="02020603050405020304" pitchFamily="18" charset="0"/>
              </a:rPr>
              <a:t>The office of Student Involvement reserves the right to deny or delay the approval of any publicity based on content, type, or appropriateness, or as a result of previous posting violations. </a:t>
            </a:r>
          </a:p>
          <a:p>
            <a:pPr marL="257175" indent="-257175">
              <a:buFont typeface="Symbol" panose="05050102010706020507" pitchFamily="18" charset="2"/>
              <a:buChar char=""/>
            </a:pPr>
            <a:r>
              <a:rPr lang="en-US" sz="2250" dirty="0">
                <a:latin typeface="Times New Roman" panose="02020603050405020304" pitchFamily="18" charset="0"/>
                <a:ea typeface="Calibri" panose="020F0502020204030204" pitchFamily="34" charset="0"/>
                <a:cs typeface="Times New Roman" panose="02020603050405020304" pitchFamily="18" charset="0"/>
              </a:rPr>
              <a:t>Any outside organization or business posting must be in conjunction with a sponsoring student organization</a:t>
            </a:r>
          </a:p>
          <a:p>
            <a:pPr marL="257175" indent="-257175">
              <a:buFont typeface="Symbol" panose="05050102010706020507" pitchFamily="18" charset="2"/>
              <a:buChar char=""/>
            </a:pPr>
            <a:r>
              <a:rPr lang="en-US" sz="2250" dirty="0">
                <a:latin typeface="Times New Roman" panose="02020603050405020304" pitchFamily="18" charset="0"/>
                <a:ea typeface="Calibri" panose="020F0502020204030204" pitchFamily="34" charset="0"/>
                <a:cs typeface="Times New Roman" panose="02020603050405020304" pitchFamily="18" charset="0"/>
              </a:rPr>
              <a:t>Any outside organization or business postings must receive approval from the Office of Student Involvement and adhere to Student Organization Policies. </a:t>
            </a:r>
          </a:p>
          <a:p>
            <a:r>
              <a:rPr lang="en-US" sz="1500" i="1" dirty="0">
                <a:latin typeface="Times New Roman" panose="02020603050405020304" pitchFamily="18" charset="0"/>
                <a:ea typeface="Calibri" panose="020F0502020204030204" pitchFamily="34" charset="0"/>
                <a:cs typeface="Times New Roman" panose="02020603050405020304" pitchFamily="18" charset="0"/>
              </a:rPr>
              <a:t>Violating the posting policy could result in your organization being frozen, the prohibition of your organization posting for 1 calendar year, or formal disciplinary action. Disciplinary action is at the discretion of the Office of Student Involvement</a:t>
            </a:r>
            <a:r>
              <a:rPr lang="en-US" sz="21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3044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950" y="1771650"/>
            <a:ext cx="12515850" cy="6779548"/>
          </a:xfrm>
          <a:prstGeom prst="rect">
            <a:avLst/>
          </a:prstGeom>
        </p:spPr>
        <p:txBody>
          <a:bodyPr wrap="square">
            <a:spAutoFit/>
          </a:bodyPr>
          <a:lstStyle/>
          <a:p>
            <a:pPr algn="ctr">
              <a:lnSpc>
                <a:spcPct val="107000"/>
              </a:lnSpc>
              <a:spcBef>
                <a:spcPts val="150"/>
              </a:spcBef>
            </a:pPr>
            <a:r>
              <a:rPr lang="en-US" sz="4500" dirty="0">
                <a:latin typeface="Elephant" panose="02020904090505020303" pitchFamily="18" charset="0"/>
                <a:ea typeface="Times New Roman" panose="02020603050405020304" pitchFamily="18" charset="0"/>
                <a:cs typeface="Times New Roman" panose="02020603050405020304" pitchFamily="18" charset="0"/>
              </a:rPr>
              <a:t>Flyers &amp; Banners</a:t>
            </a:r>
          </a:p>
          <a:p>
            <a:pPr>
              <a:lnSpc>
                <a:spcPct val="115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Flyers are to be submitted to the Student Involvement Desk on the 3</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rd</a:t>
            </a:r>
            <a:r>
              <a:rPr lang="en-US" sz="2400" dirty="0">
                <a:latin typeface="Times New Roman" panose="02020603050405020304" pitchFamily="18" charset="0"/>
                <a:ea typeface="Calibri" panose="020F0502020204030204" pitchFamily="34" charset="0"/>
                <a:cs typeface="Times New Roman" panose="02020603050405020304" pitchFamily="18" charset="0"/>
              </a:rPr>
              <a:t> floor of the Davis Student Commons for approval. In order to be approved the flyer must contain the following information:</a:t>
            </a:r>
          </a:p>
          <a:p>
            <a:pPr marL="728663" lvl="1" indent="-385763">
              <a:lnSpc>
                <a:spcPct val="115000"/>
              </a:lnSpc>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Organization Name</a:t>
            </a:r>
          </a:p>
          <a:p>
            <a:pPr marL="728663" lvl="1" indent="-385763">
              <a:lnSpc>
                <a:spcPct val="115000"/>
              </a:lnSpc>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Event name </a:t>
            </a:r>
          </a:p>
          <a:p>
            <a:pPr marL="728663" lvl="1" indent="-385763">
              <a:lnSpc>
                <a:spcPct val="115000"/>
              </a:lnSpc>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Location</a:t>
            </a:r>
          </a:p>
          <a:p>
            <a:pPr marL="728663" lvl="1" indent="-385763">
              <a:lnSpc>
                <a:spcPct val="115000"/>
              </a:lnSpc>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Date</a:t>
            </a:r>
          </a:p>
          <a:p>
            <a:pPr marL="728663" lvl="1" indent="-385763">
              <a:lnSpc>
                <a:spcPct val="115000"/>
              </a:lnSpc>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Time </a:t>
            </a:r>
          </a:p>
          <a:p>
            <a:pPr marL="728663" lvl="1" indent="-385763">
              <a:lnSpc>
                <a:spcPct val="115000"/>
              </a:lnSpc>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 “For more information or accommodations please contact (JU email address of contact person”</a:t>
            </a:r>
          </a:p>
          <a:p>
            <a:pPr marL="1071563" lvl="2" indent="-385763">
              <a:lnSpc>
                <a:spcPct val="115000"/>
              </a:lnSpc>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This line is verbatim </a:t>
            </a:r>
          </a:p>
          <a:p>
            <a:pPr>
              <a:lnSpc>
                <a:spcPct val="115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Flyers should be submitted as soon as possible with a recommended 24 hours before the posting day. Posting days change each semester and all organization presidents will be informed at the start of each semester. </a:t>
            </a:r>
            <a:r>
              <a:rPr lang="en-US" sz="2400" b="1" dirty="0">
                <a:latin typeface="Times New Roman" panose="02020603050405020304" pitchFamily="18" charset="0"/>
                <a:ea typeface="Calibri" panose="020F0502020204030204" pitchFamily="34" charset="0"/>
                <a:cs typeface="Times New Roman" panose="02020603050405020304" pitchFamily="18" charset="0"/>
              </a:rPr>
              <a:t>(Tuesday and Thursday 1pm)</a:t>
            </a:r>
            <a:endParaRPr lang="en-US" sz="24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It is recommended that 15-20 flyers are dropped off to cover all the posting locations. </a:t>
            </a:r>
          </a:p>
        </p:txBody>
      </p:sp>
    </p:spTree>
    <p:extLst>
      <p:ext uri="{BB962C8B-B14F-4D97-AF65-F5344CB8AC3E}">
        <p14:creationId xmlns:p14="http://schemas.microsoft.com/office/powerpoint/2010/main" val="3626424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100" y="3714750"/>
            <a:ext cx="12458700" cy="2932726"/>
          </a:xfrm>
          <a:prstGeom prst="rect">
            <a:avLst/>
          </a:prstGeom>
        </p:spPr>
        <p:txBody>
          <a:bodyPr wrap="square">
            <a:spAutoFit/>
          </a:bodyPr>
          <a:lstStyle/>
          <a:p>
            <a:pPr algn="ctr">
              <a:lnSpc>
                <a:spcPct val="107000"/>
              </a:lnSpc>
              <a:spcBef>
                <a:spcPts val="150"/>
              </a:spcBef>
            </a:pPr>
            <a:r>
              <a:rPr lang="en-US" sz="8625" dirty="0">
                <a:latin typeface="Elephant" panose="02020904090505020303" pitchFamily="18" charset="0"/>
                <a:ea typeface="Times New Roman" panose="02020603050405020304" pitchFamily="18" charset="0"/>
                <a:cs typeface="Times New Roman" panose="02020603050405020304" pitchFamily="18" charset="0"/>
                <a:hlinkClick r:id="rId2"/>
              </a:rPr>
              <a:t>Newsletter &amp; Electronic </a:t>
            </a:r>
            <a:r>
              <a:rPr lang="en-US" sz="8625" dirty="0">
                <a:latin typeface="Elephant" panose="02020904090505020303" pitchFamily="18" charset="0"/>
                <a:ea typeface="Times New Roman" panose="02020603050405020304" pitchFamily="18" charset="0"/>
                <a:cs typeface="Times New Roman" panose="02020603050405020304" pitchFamily="18" charset="0"/>
                <a:hlinkClick r:id="rId2"/>
              </a:rPr>
              <a:t>Board</a:t>
            </a:r>
            <a:endParaRPr lang="en-US" sz="8625" dirty="0">
              <a:latin typeface="Elephant" panose="02020904090505020303" pitchFamily="18" charset="0"/>
              <a:ea typeface="Times New Roman" panose="02020603050405020304" pitchFamily="18" charset="0"/>
              <a:cs typeface="Times New Roman" panose="02020603050405020304" pitchFamily="18" charset="0"/>
            </a:endParaRPr>
          </a:p>
        </p:txBody>
      </p:sp>
      <p:sp>
        <p:nvSpPr>
          <p:cNvPr id="3" name="TextBox 2"/>
          <p:cNvSpPr txBox="1"/>
          <p:nvPr/>
        </p:nvSpPr>
        <p:spPr>
          <a:xfrm>
            <a:off x="1600200" y="2228850"/>
            <a:ext cx="6915150" cy="369332"/>
          </a:xfrm>
          <a:prstGeom prst="rect">
            <a:avLst/>
          </a:prstGeom>
          <a:noFill/>
        </p:spPr>
        <p:txBody>
          <a:bodyPr wrap="square" rtlCol="0">
            <a:spAutoFit/>
          </a:bodyPr>
          <a:lstStyle/>
          <a:p>
            <a:r>
              <a:rPr lang="en-US" dirty="0"/>
              <a:t>ju.presence.io/form/newsletter-electronic-board-advertisement-request</a:t>
            </a:r>
            <a:endParaRPr lang="en-US" dirty="0"/>
          </a:p>
        </p:txBody>
      </p:sp>
    </p:spTree>
    <p:extLst>
      <p:ext uri="{BB962C8B-B14F-4D97-AF65-F5344CB8AC3E}">
        <p14:creationId xmlns:p14="http://schemas.microsoft.com/office/powerpoint/2010/main" val="2381424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50" y="3257550"/>
            <a:ext cx="14933492" cy="4192430"/>
          </a:xfrm>
          <a:prstGeom prst="rect">
            <a:avLst/>
          </a:prstGeom>
        </p:spPr>
        <p:txBody>
          <a:bodyPr wrap="square">
            <a:spAutoFit/>
          </a:bodyPr>
          <a:lstStyle/>
          <a:p>
            <a:pPr algn="ctr">
              <a:lnSpc>
                <a:spcPct val="107000"/>
              </a:lnSpc>
              <a:spcBef>
                <a:spcPts val="900"/>
              </a:spcBef>
            </a:pPr>
            <a:r>
              <a:rPr lang="en-US" sz="12450" kern="0" dirty="0">
                <a:latin typeface="Elephant" panose="02020904090505020303" pitchFamily="18" charset="0"/>
                <a:ea typeface="Times New Roman" panose="02020603050405020304" pitchFamily="18" charset="0"/>
                <a:cs typeface="Times New Roman" panose="02020603050405020304" pitchFamily="18" charset="0"/>
              </a:rPr>
              <a:t>Finances </a:t>
            </a:r>
            <a:r>
              <a:rPr lang="en-US" sz="12450" kern="0" dirty="0">
                <a:latin typeface="Elephant" panose="02020904090505020303" pitchFamily="18" charset="0"/>
                <a:ea typeface="Times New Roman" panose="02020603050405020304" pitchFamily="18" charset="0"/>
                <a:cs typeface="Times New Roman" panose="02020603050405020304" pitchFamily="18" charset="0"/>
              </a:rPr>
              <a:t>&amp; Budgets</a:t>
            </a:r>
            <a:endParaRPr lang="en-US" sz="12450" kern="0" dirty="0">
              <a:latin typeface="Elephant" panose="020209040905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195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2057401"/>
            <a:ext cx="12172950" cy="6142451"/>
          </a:xfrm>
          <a:prstGeom prst="rect">
            <a:avLst/>
          </a:prstGeom>
        </p:spPr>
        <p:txBody>
          <a:bodyPr wrap="square">
            <a:spAutoFit/>
          </a:bodyPr>
          <a:lstStyle/>
          <a:p>
            <a:pPr algn="ctr">
              <a:lnSpc>
                <a:spcPct val="107000"/>
              </a:lnSpc>
              <a:spcBef>
                <a:spcPts val="150"/>
              </a:spcBef>
            </a:pPr>
            <a:r>
              <a:rPr lang="en-US" sz="4500" dirty="0">
                <a:latin typeface="Elephant" panose="02020904090505020303" pitchFamily="18" charset="0"/>
                <a:ea typeface="Times New Roman" panose="02020603050405020304" pitchFamily="18" charset="0"/>
                <a:cs typeface="Times New Roman" panose="02020603050405020304" pitchFamily="18" charset="0"/>
              </a:rPr>
              <a:t>SGA Allocations</a:t>
            </a:r>
          </a:p>
          <a:p>
            <a:pPr marL="257175" indent="-257175">
              <a:lnSpc>
                <a:spcPct val="115000"/>
              </a:lnSpc>
              <a:buFont typeface="Symbol" panose="05050102010706020507" pitchFamily="18" charset="2"/>
              <a:buChar char=""/>
            </a:pPr>
            <a:r>
              <a:rPr lang="en-US" sz="2700" dirty="0">
                <a:latin typeface="Times New Roman" panose="02020603050405020304" pitchFamily="18" charset="0"/>
                <a:ea typeface="Calibri" panose="020F0502020204030204" pitchFamily="34" charset="0"/>
                <a:cs typeface="Times New Roman" panose="02020603050405020304" pitchFamily="18" charset="0"/>
              </a:rPr>
              <a:t>SGA will allocate funding to all organizations that submitted a budget request form </a:t>
            </a:r>
          </a:p>
          <a:p>
            <a:pPr marL="257175" indent="-257175">
              <a:lnSpc>
                <a:spcPct val="115000"/>
              </a:lnSpc>
              <a:buFont typeface="Symbol" panose="05050102010706020507" pitchFamily="18" charset="2"/>
              <a:buChar char=""/>
            </a:pPr>
            <a:r>
              <a:rPr lang="en-US" sz="2700" dirty="0">
                <a:latin typeface="Times New Roman" panose="02020603050405020304" pitchFamily="18" charset="0"/>
                <a:ea typeface="Calibri" panose="020F0502020204030204" pitchFamily="34" charset="0"/>
                <a:cs typeface="Times New Roman" panose="02020603050405020304" pitchFamily="18" charset="0"/>
              </a:rPr>
              <a:t>Allocations are split up by semester (half in the fall, half in the spring)</a:t>
            </a:r>
          </a:p>
          <a:p>
            <a:pPr marL="257175" indent="-257175">
              <a:lnSpc>
                <a:spcPct val="115000"/>
              </a:lnSpc>
              <a:buFont typeface="Symbol" panose="05050102010706020507" pitchFamily="18" charset="2"/>
              <a:buChar char=""/>
            </a:pPr>
            <a:r>
              <a:rPr lang="en-US" sz="2700" dirty="0">
                <a:latin typeface="Times New Roman" panose="02020603050405020304" pitchFamily="18" charset="0"/>
                <a:ea typeface="Calibri" panose="020F0502020204030204" pitchFamily="34" charset="0"/>
                <a:cs typeface="Times New Roman" panose="02020603050405020304" pitchFamily="18" charset="0"/>
              </a:rPr>
              <a:t>At the end of the semester any SGA funds that are not used will be swept by SGA </a:t>
            </a:r>
          </a:p>
          <a:p>
            <a:pPr>
              <a:lnSpc>
                <a:spcPct val="115000"/>
              </a:lnSpc>
            </a:pPr>
            <a:r>
              <a:rPr lang="en-US" sz="3000" b="1" u="sng" dirty="0">
                <a:latin typeface="Times New Roman" panose="02020603050405020304" pitchFamily="18" charset="0"/>
                <a:ea typeface="Calibri" panose="020F0502020204030204" pitchFamily="34" charset="0"/>
                <a:cs typeface="Times New Roman" panose="02020603050405020304" pitchFamily="18" charset="0"/>
              </a:rPr>
              <a:t>Allocations will be based on:</a:t>
            </a:r>
          </a:p>
          <a:p>
            <a:pPr marL="257175" indent="-257175">
              <a:lnSpc>
                <a:spcPct val="115000"/>
              </a:lnSpc>
              <a:buFont typeface="Symbol" panose="05050102010706020507" pitchFamily="18" charset="2"/>
              <a:buChar char=""/>
            </a:pPr>
            <a:r>
              <a:rPr lang="en-US" sz="2700" dirty="0">
                <a:latin typeface="Times New Roman" panose="02020603050405020304" pitchFamily="18" charset="0"/>
                <a:ea typeface="Calibri" panose="020F0502020204030204" pitchFamily="34" charset="0"/>
                <a:cs typeface="Times New Roman" panose="02020603050405020304" pitchFamily="18" charset="0"/>
              </a:rPr>
              <a:t>Past allocations</a:t>
            </a:r>
          </a:p>
          <a:p>
            <a:pPr marL="257175" indent="-257175">
              <a:lnSpc>
                <a:spcPct val="115000"/>
              </a:lnSpc>
              <a:buFont typeface="Symbol" panose="05050102010706020507" pitchFamily="18" charset="2"/>
              <a:buChar char=""/>
            </a:pPr>
            <a:r>
              <a:rPr lang="en-US" sz="2700" dirty="0">
                <a:latin typeface="Times New Roman" panose="02020603050405020304" pitchFamily="18" charset="0"/>
                <a:ea typeface="Calibri" panose="020F0502020204030204" pitchFamily="34" charset="0"/>
                <a:cs typeface="Times New Roman" panose="02020603050405020304" pitchFamily="18" charset="0"/>
              </a:rPr>
              <a:t>Active members of the organization (attended at least 3 meetings in a semester)</a:t>
            </a:r>
          </a:p>
          <a:p>
            <a:pPr marL="257175" indent="-257175">
              <a:lnSpc>
                <a:spcPct val="115000"/>
              </a:lnSpc>
              <a:buFont typeface="Symbol" panose="05050102010706020507" pitchFamily="18" charset="2"/>
              <a:buChar char=""/>
            </a:pPr>
            <a:r>
              <a:rPr lang="en-US" sz="2700" dirty="0">
                <a:latin typeface="Times New Roman" panose="02020603050405020304" pitchFamily="18" charset="0"/>
                <a:ea typeface="Calibri" panose="020F0502020204030204" pitchFamily="34" charset="0"/>
                <a:cs typeface="Times New Roman" panose="02020603050405020304" pitchFamily="18" charset="0"/>
              </a:rPr>
              <a:t>Number of meetings and events from the last academic year </a:t>
            </a:r>
          </a:p>
          <a:p>
            <a:pPr marL="257175" indent="-257175">
              <a:lnSpc>
                <a:spcPct val="115000"/>
              </a:lnSpc>
              <a:buFont typeface="Symbol" panose="05050102010706020507" pitchFamily="18" charset="2"/>
              <a:buChar char=""/>
            </a:pPr>
            <a:r>
              <a:rPr lang="en-US" sz="2700" dirty="0">
                <a:latin typeface="Times New Roman" panose="02020603050405020304" pitchFamily="18" charset="0"/>
                <a:ea typeface="Calibri" panose="020F0502020204030204" pitchFamily="34" charset="0"/>
                <a:cs typeface="Times New Roman" panose="02020603050405020304" pitchFamily="18" charset="0"/>
              </a:rPr>
              <a:t>Attendance of events (Dolphinlink)</a:t>
            </a:r>
          </a:p>
          <a:p>
            <a:pPr marL="257175" indent="-257175">
              <a:lnSpc>
                <a:spcPct val="115000"/>
              </a:lnSpc>
              <a:buFont typeface="Symbol" panose="05050102010706020507" pitchFamily="18" charset="2"/>
              <a:buChar char=""/>
            </a:pPr>
            <a:r>
              <a:rPr lang="en-US" sz="2700" dirty="0">
                <a:latin typeface="Times New Roman" panose="02020603050405020304" pitchFamily="18" charset="0"/>
                <a:ea typeface="Calibri" panose="020F0502020204030204" pitchFamily="34" charset="0"/>
                <a:cs typeface="Times New Roman" panose="02020603050405020304" pitchFamily="18" charset="0"/>
              </a:rPr>
              <a:t>Student feedback</a:t>
            </a:r>
          </a:p>
          <a:p>
            <a:pPr marL="257175" indent="-257175">
              <a:lnSpc>
                <a:spcPct val="115000"/>
              </a:lnSpc>
              <a:buFont typeface="Symbol" panose="05050102010706020507" pitchFamily="18" charset="2"/>
              <a:buChar char=""/>
            </a:pPr>
            <a:r>
              <a:rPr lang="en-US" sz="2700" dirty="0">
                <a:latin typeface="Times New Roman" panose="02020603050405020304" pitchFamily="18" charset="0"/>
                <a:ea typeface="Calibri" panose="020F0502020204030204" pitchFamily="34" charset="0"/>
                <a:cs typeface="Times New Roman" panose="02020603050405020304" pitchFamily="18" charset="0"/>
              </a:rPr>
              <a:t>Services provided that noticeably increase/decrease from the previous </a:t>
            </a:r>
            <a:r>
              <a:rPr lang="en-US" sz="2700" dirty="0">
                <a:latin typeface="Times New Roman" panose="02020603050405020304" pitchFamily="18" charset="0"/>
                <a:ea typeface="Calibri" panose="020F0502020204030204" pitchFamily="34" charset="0"/>
                <a:cs typeface="Times New Roman" panose="02020603050405020304" pitchFamily="18" charset="0"/>
              </a:rPr>
              <a:t>year</a:t>
            </a:r>
          </a:p>
          <a:p>
            <a:pPr marL="257175" indent="-257175">
              <a:lnSpc>
                <a:spcPct val="115000"/>
              </a:lnSpc>
              <a:buFont typeface="Symbol" panose="05050102010706020507" pitchFamily="18" charset="2"/>
              <a:buChar char=""/>
            </a:pPr>
            <a:r>
              <a:rPr lang="en-US" sz="2700" dirty="0">
                <a:latin typeface="Times New Roman" panose="02020603050405020304" pitchFamily="18" charset="0"/>
                <a:ea typeface="Calibri" panose="020F0502020204030204" pitchFamily="34" charset="0"/>
              </a:rPr>
              <a:t>Future </a:t>
            </a:r>
            <a:r>
              <a:rPr lang="en-US" sz="2700" dirty="0">
                <a:latin typeface="Times New Roman" panose="02020603050405020304" pitchFamily="18" charset="0"/>
                <a:ea typeface="Calibri" panose="020F0502020204030204" pitchFamily="34" charset="0"/>
              </a:rPr>
              <a:t>plans and goals of an organization </a:t>
            </a:r>
            <a:endParaRPr lang="en-US" sz="2700" dirty="0"/>
          </a:p>
        </p:txBody>
      </p:sp>
    </p:spTree>
    <p:extLst>
      <p:ext uri="{BB962C8B-B14F-4D97-AF65-F5344CB8AC3E}">
        <p14:creationId xmlns:p14="http://schemas.microsoft.com/office/powerpoint/2010/main" val="1683165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771650"/>
            <a:ext cx="12344400" cy="6280694"/>
          </a:xfrm>
          <a:prstGeom prst="rect">
            <a:avLst/>
          </a:prstGeom>
        </p:spPr>
        <p:txBody>
          <a:bodyPr wrap="square">
            <a:spAutoFit/>
          </a:bodyPr>
          <a:lstStyle/>
          <a:p>
            <a:pPr algn="ctr">
              <a:lnSpc>
                <a:spcPct val="107000"/>
              </a:lnSpc>
              <a:spcBef>
                <a:spcPts val="150"/>
              </a:spcBef>
            </a:pPr>
            <a:r>
              <a:rPr lang="en-US" sz="4050" dirty="0">
                <a:latin typeface="Elephant" panose="02020904090505020303" pitchFamily="18" charset="0"/>
                <a:ea typeface="Times New Roman" panose="02020603050405020304" pitchFamily="18" charset="0"/>
                <a:cs typeface="Times New Roman" panose="02020603050405020304" pitchFamily="18" charset="0"/>
              </a:rPr>
              <a:t>SGA Spot Allocations:</a:t>
            </a:r>
          </a:p>
          <a:p>
            <a:pPr>
              <a:lnSpc>
                <a:spcPct val="115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Spot Allocations give organizations an opportunity to request funding for a specific event or materials through SGA. </a:t>
            </a:r>
            <a:r>
              <a:rPr lang="en-US" sz="2400" b="1" i="1" dirty="0">
                <a:latin typeface="Times New Roman" panose="02020603050405020304" pitchFamily="18" charset="0"/>
                <a:ea typeface="Calibri" panose="020F0502020204030204" pitchFamily="34" charset="0"/>
                <a:cs typeface="Times New Roman" panose="02020603050405020304" pitchFamily="18" charset="0"/>
              </a:rPr>
              <a:t>Funding is not guaranteed, SGA reserves the right to deny or modify any spot allocation it deems necessary.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latin typeface="Times New Roman" panose="02020603050405020304" pitchFamily="18" charset="0"/>
                <a:ea typeface="Calibri" panose="020F0502020204030204" pitchFamily="34" charset="0"/>
                <a:cs typeface="Times New Roman" panose="02020603050405020304" pitchFamily="18" charset="0"/>
              </a:rPr>
              <a:t>Spot allocations should be requested 2-4 weeks in advance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Who can request a spot allocation?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57175" indent="-257175">
              <a:lnSpc>
                <a:spcPct val="115000"/>
              </a:lnSpc>
              <a:buFont typeface="Symbol" panose="05050102010706020507" pitchFamily="18"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RSO’s who did not budget for this event or need more funds for an event</a:t>
            </a:r>
          </a:p>
          <a:p>
            <a:pPr marL="257175" indent="-257175">
              <a:lnSpc>
                <a:spcPct val="115000"/>
              </a:lnSpc>
              <a:buFont typeface="Symbol" panose="05050102010706020507" pitchFamily="18"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RSO’s who did not receive a budget</a:t>
            </a:r>
          </a:p>
          <a:p>
            <a:pPr marL="257175" indent="-257175">
              <a:lnSpc>
                <a:spcPct val="115000"/>
              </a:lnSpc>
              <a:buFont typeface="Symbol" panose="05050102010706020507" pitchFamily="18"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Probational organizations </a:t>
            </a:r>
          </a:p>
          <a:p>
            <a:pPr>
              <a:lnSpc>
                <a:spcPct val="115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What can spot allocations be used for?</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257175" indent="-257175">
              <a:lnSpc>
                <a:spcPct val="115000"/>
              </a:lnSpc>
              <a:buFont typeface="Symbol" panose="05050102010706020507" pitchFamily="18"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Events </a:t>
            </a:r>
          </a:p>
          <a:p>
            <a:pPr marL="257175" indent="-257175">
              <a:lnSpc>
                <a:spcPct val="115000"/>
              </a:lnSpc>
              <a:buFont typeface="Symbol" panose="05050102010706020507" pitchFamily="18"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Speakers</a:t>
            </a:r>
          </a:p>
          <a:p>
            <a:pPr marL="257175" indent="-257175">
              <a:lnSpc>
                <a:spcPct val="115000"/>
              </a:lnSpc>
              <a:buFont typeface="Symbol" panose="05050102010706020507" pitchFamily="18"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Workshops </a:t>
            </a:r>
          </a:p>
          <a:p>
            <a:pPr marL="257175" indent="-257175">
              <a:lnSpc>
                <a:spcPct val="115000"/>
              </a:lnSpc>
              <a:buFont typeface="Symbol" panose="05050102010706020507" pitchFamily="18"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T-shirts</a:t>
            </a:r>
          </a:p>
          <a:p>
            <a:pPr marL="257175" indent="-257175">
              <a:lnSpc>
                <a:spcPct val="115000"/>
              </a:lnSpc>
              <a:buFont typeface="Symbol" panose="05050102010706020507" pitchFamily="18"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Promotional Items </a:t>
            </a:r>
          </a:p>
        </p:txBody>
      </p:sp>
    </p:spTree>
    <p:extLst>
      <p:ext uri="{BB962C8B-B14F-4D97-AF65-F5344CB8AC3E}">
        <p14:creationId xmlns:p14="http://schemas.microsoft.com/office/powerpoint/2010/main" val="13593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8650" y="1828800"/>
            <a:ext cx="12401550" cy="6596036"/>
          </a:xfrm>
          <a:prstGeom prst="rect">
            <a:avLst/>
          </a:prstGeom>
        </p:spPr>
        <p:txBody>
          <a:bodyPr wrap="square">
            <a:spAutoFit/>
          </a:bodyPr>
          <a:lstStyle/>
          <a:p>
            <a:pPr algn="ctr">
              <a:lnSpc>
                <a:spcPct val="115000"/>
              </a:lnSpc>
            </a:pPr>
            <a:r>
              <a:rPr lang="en-US" sz="3600" dirty="0">
                <a:latin typeface="Elephant" panose="02020904090505020303" pitchFamily="18" charset="0"/>
                <a:ea typeface="Calibri" panose="020F0502020204030204" pitchFamily="34" charset="0"/>
                <a:cs typeface="Times New Roman" panose="02020603050405020304" pitchFamily="18" charset="0"/>
              </a:rPr>
              <a:t>What does the Spot Allocation process look like?</a:t>
            </a:r>
          </a:p>
          <a:p>
            <a:pPr marL="257175" indent="-257175">
              <a:lnSpc>
                <a:spcPct val="115000"/>
              </a:lnSpc>
              <a:buFont typeface="+mj-lt"/>
              <a:buAutoNum type="arabicPeriod"/>
            </a:pPr>
            <a:r>
              <a:rPr lang="en-US" sz="1950" dirty="0">
                <a:latin typeface="Times New Roman" panose="02020603050405020304" pitchFamily="18" charset="0"/>
                <a:ea typeface="Calibri" panose="020F0502020204030204" pitchFamily="34" charset="0"/>
                <a:cs typeface="Times New Roman" panose="02020603050405020304" pitchFamily="18" charset="0"/>
              </a:rPr>
              <a:t>Fill out the Spot Allocation form on Dolphinlink</a:t>
            </a:r>
          </a:p>
          <a:p>
            <a:pPr marL="257175" indent="-257175">
              <a:lnSpc>
                <a:spcPct val="115000"/>
              </a:lnSpc>
              <a:buFont typeface="+mj-lt"/>
              <a:buAutoNum type="arabicPeriod"/>
            </a:pPr>
            <a:r>
              <a:rPr lang="en-US" sz="1950" dirty="0">
                <a:latin typeface="Times New Roman" panose="02020603050405020304" pitchFamily="18" charset="0"/>
                <a:ea typeface="Calibri" panose="020F0502020204030204" pitchFamily="34" charset="0"/>
                <a:cs typeface="Times New Roman" panose="02020603050405020304" pitchFamily="18" charset="0"/>
              </a:rPr>
              <a:t>SGA e-board will discuss the contents of the form at their Executive board meeting </a:t>
            </a:r>
          </a:p>
          <a:p>
            <a:pPr marL="257175" indent="-257175">
              <a:lnSpc>
                <a:spcPct val="115000"/>
              </a:lnSpc>
              <a:buFont typeface="+mj-lt"/>
              <a:buAutoNum type="arabicPeriod"/>
            </a:pPr>
            <a:r>
              <a:rPr lang="en-US" sz="1950" dirty="0">
                <a:latin typeface="Times New Roman" panose="02020603050405020304" pitchFamily="18" charset="0"/>
                <a:ea typeface="Calibri" panose="020F0502020204030204" pitchFamily="34" charset="0"/>
                <a:cs typeface="Times New Roman" panose="02020603050405020304" pitchFamily="18" charset="0"/>
              </a:rPr>
              <a:t>Executive board will vote on approving the allocation to the senate </a:t>
            </a:r>
          </a:p>
          <a:p>
            <a:pPr marL="557213" lvl="1" indent="-214313">
              <a:lnSpc>
                <a:spcPct val="115000"/>
              </a:lnSpc>
              <a:buFont typeface="+mj-lt"/>
              <a:buAutoNum type="alphaLcPeriod"/>
            </a:pPr>
            <a:r>
              <a:rPr lang="en-US" sz="1950" dirty="0">
                <a:latin typeface="Times New Roman" panose="02020603050405020304" pitchFamily="18" charset="0"/>
                <a:ea typeface="Calibri" panose="020F0502020204030204" pitchFamily="34" charset="0"/>
                <a:cs typeface="Times New Roman" panose="02020603050405020304" pitchFamily="18" charset="0"/>
              </a:rPr>
              <a:t>If the vote fails: the organization will be notified of the denial of funds with a brief reason to why.</a:t>
            </a:r>
          </a:p>
          <a:p>
            <a:pPr marL="557213" lvl="1" indent="-214313">
              <a:lnSpc>
                <a:spcPct val="115000"/>
              </a:lnSpc>
              <a:buFont typeface="+mj-lt"/>
              <a:buAutoNum type="alphaLcPeriod"/>
            </a:pPr>
            <a:r>
              <a:rPr lang="en-US" sz="1950" dirty="0">
                <a:latin typeface="Times New Roman" panose="02020603050405020304" pitchFamily="18" charset="0"/>
                <a:ea typeface="Calibri" panose="020F0502020204030204" pitchFamily="34" charset="0"/>
                <a:cs typeface="Times New Roman" panose="02020603050405020304" pitchFamily="18" charset="0"/>
              </a:rPr>
              <a:t>If the vote passes: it will move onto the senate</a:t>
            </a:r>
          </a:p>
          <a:p>
            <a:pPr marL="257175" indent="-257175">
              <a:lnSpc>
                <a:spcPct val="115000"/>
              </a:lnSpc>
              <a:buFont typeface="+mj-lt"/>
              <a:buAutoNum type="arabicPeriod"/>
            </a:pPr>
            <a:r>
              <a:rPr lang="en-US" sz="1950" dirty="0">
                <a:latin typeface="Times New Roman" panose="02020603050405020304" pitchFamily="18" charset="0"/>
                <a:ea typeface="Calibri" panose="020F0502020204030204" pitchFamily="34" charset="0"/>
                <a:cs typeface="Times New Roman" panose="02020603050405020304" pitchFamily="18" charset="0"/>
              </a:rPr>
              <a:t>The organizational president and treasurer will be asked to present the allocation request to the SGA senate </a:t>
            </a:r>
            <a:r>
              <a:rPr lang="en-US" sz="1950" i="1" dirty="0">
                <a:latin typeface="Times New Roman" panose="02020603050405020304" pitchFamily="18" charset="0"/>
                <a:ea typeface="Calibri" panose="020F0502020204030204" pitchFamily="34" charset="0"/>
                <a:cs typeface="Times New Roman" panose="02020603050405020304" pitchFamily="18" charset="0"/>
              </a:rPr>
              <a:t>(if one or neither are available, other e-board members are welcome to attend instead, all members of the organizational executive board and organization are welcome to attend the meeting)</a:t>
            </a:r>
            <a:endParaRPr lang="en-US" sz="1950" dirty="0">
              <a:latin typeface="Times New Roman" panose="02020603050405020304" pitchFamily="18" charset="0"/>
              <a:ea typeface="Calibri" panose="020F0502020204030204" pitchFamily="34" charset="0"/>
              <a:cs typeface="Times New Roman" panose="02020603050405020304" pitchFamily="18" charset="0"/>
            </a:endParaRPr>
          </a:p>
          <a:p>
            <a:pPr marL="257175" indent="-257175">
              <a:lnSpc>
                <a:spcPct val="115000"/>
              </a:lnSpc>
              <a:buFont typeface="+mj-lt"/>
              <a:buAutoNum type="arabicPeriod"/>
            </a:pPr>
            <a:r>
              <a:rPr lang="en-US" sz="1950" dirty="0">
                <a:latin typeface="Times New Roman" panose="02020603050405020304" pitchFamily="18" charset="0"/>
                <a:ea typeface="Calibri" panose="020F0502020204030204" pitchFamily="34" charset="0"/>
                <a:cs typeface="Times New Roman" panose="02020603050405020304" pitchFamily="18" charset="0"/>
              </a:rPr>
              <a:t>SGA senate will have the opportunity to ask questions to the organization </a:t>
            </a:r>
          </a:p>
          <a:p>
            <a:pPr marL="257175" indent="-257175">
              <a:lnSpc>
                <a:spcPct val="115000"/>
              </a:lnSpc>
              <a:buFont typeface="+mj-lt"/>
              <a:buAutoNum type="arabicPeriod"/>
            </a:pPr>
            <a:r>
              <a:rPr lang="en-US" sz="1950" dirty="0">
                <a:latin typeface="Times New Roman" panose="02020603050405020304" pitchFamily="18" charset="0"/>
                <a:ea typeface="Calibri" panose="020F0502020204030204" pitchFamily="34" charset="0"/>
                <a:cs typeface="Times New Roman" panose="02020603050405020304" pitchFamily="18" charset="0"/>
              </a:rPr>
              <a:t>SGA Senate will have the opportunity to have a round robin discussion on the request </a:t>
            </a:r>
          </a:p>
          <a:p>
            <a:pPr marL="557213" lvl="1" indent="-214313">
              <a:lnSpc>
                <a:spcPct val="115000"/>
              </a:lnSpc>
              <a:buFont typeface="+mj-lt"/>
              <a:buAutoNum type="alphaLcPeriod"/>
            </a:pPr>
            <a:r>
              <a:rPr lang="en-US" sz="1950" dirty="0">
                <a:latin typeface="Times New Roman" panose="02020603050405020304" pitchFamily="18" charset="0"/>
                <a:ea typeface="Calibri" panose="020F0502020204030204" pitchFamily="34" charset="0"/>
                <a:cs typeface="Times New Roman" panose="02020603050405020304" pitchFamily="18" charset="0"/>
              </a:rPr>
              <a:t>During this time, the senate may debate whether or not they believe the amount requested is appropriate</a:t>
            </a:r>
          </a:p>
          <a:p>
            <a:pPr marL="257175" indent="-257175">
              <a:lnSpc>
                <a:spcPct val="115000"/>
              </a:lnSpc>
              <a:buFont typeface="+mj-lt"/>
              <a:buAutoNum type="arabicPeriod"/>
            </a:pPr>
            <a:r>
              <a:rPr lang="en-US" sz="1950" dirty="0">
                <a:latin typeface="Times New Roman" panose="02020603050405020304" pitchFamily="18" charset="0"/>
                <a:ea typeface="Calibri" panose="020F0502020204030204" pitchFamily="34" charset="0"/>
                <a:cs typeface="Times New Roman" panose="02020603050405020304" pitchFamily="18" charset="0"/>
              </a:rPr>
              <a:t>SGA senate will vote on the allocation request </a:t>
            </a:r>
          </a:p>
          <a:p>
            <a:pPr marL="557213" lvl="1" indent="-214313">
              <a:lnSpc>
                <a:spcPct val="115000"/>
              </a:lnSpc>
              <a:buFont typeface="+mj-lt"/>
              <a:buAutoNum type="alphaLcPeriod"/>
            </a:pPr>
            <a:r>
              <a:rPr lang="en-US" sz="1950" dirty="0">
                <a:latin typeface="Times New Roman" panose="02020603050405020304" pitchFamily="18" charset="0"/>
                <a:ea typeface="Calibri" panose="020F0502020204030204" pitchFamily="34" charset="0"/>
                <a:cs typeface="Times New Roman" panose="02020603050405020304" pitchFamily="18" charset="0"/>
              </a:rPr>
              <a:t>If the vote fails: the organization will not receive the funds, the SGA treasurer will follow up with a written response </a:t>
            </a:r>
          </a:p>
          <a:p>
            <a:pPr marL="557213" lvl="1" indent="-214313">
              <a:lnSpc>
                <a:spcPct val="115000"/>
              </a:lnSpc>
              <a:buFont typeface="+mj-lt"/>
              <a:buAutoNum type="alphaLcPeriod"/>
            </a:pPr>
            <a:r>
              <a:rPr lang="en-US" sz="1950" dirty="0">
                <a:latin typeface="Times New Roman" panose="02020603050405020304" pitchFamily="18" charset="0"/>
                <a:ea typeface="Calibri" panose="020F0502020204030204" pitchFamily="34" charset="0"/>
                <a:cs typeface="Times New Roman" panose="02020603050405020304" pitchFamily="18" charset="0"/>
              </a:rPr>
              <a:t>If the vote passes: the organization will receive the funds that the senate approves. </a:t>
            </a:r>
          </a:p>
          <a:p>
            <a:pPr marL="257175" indent="-257175">
              <a:lnSpc>
                <a:spcPct val="115000"/>
              </a:lnSpc>
              <a:buFont typeface="+mj-lt"/>
              <a:buAutoNum type="arabicPeriod"/>
            </a:pPr>
            <a:r>
              <a:rPr lang="en-US" sz="1950" dirty="0">
                <a:latin typeface="Times New Roman" panose="02020603050405020304" pitchFamily="18" charset="0"/>
                <a:ea typeface="Calibri" panose="020F0502020204030204" pitchFamily="34" charset="0"/>
                <a:cs typeface="Times New Roman" panose="02020603050405020304" pitchFamily="18" charset="0"/>
              </a:rPr>
              <a:t>SGA treasurer will inform the Student Government GA and Melanie Marshall of the approval </a:t>
            </a:r>
          </a:p>
          <a:p>
            <a:pPr marL="257175" indent="-257175">
              <a:lnSpc>
                <a:spcPct val="115000"/>
              </a:lnSpc>
              <a:buFont typeface="+mj-lt"/>
              <a:buAutoNum type="arabicPeriod"/>
            </a:pPr>
            <a:r>
              <a:rPr lang="en-US" sz="1950" dirty="0">
                <a:latin typeface="Times New Roman" panose="02020603050405020304" pitchFamily="18" charset="0"/>
                <a:ea typeface="Calibri" panose="020F0502020204030204" pitchFamily="34" charset="0"/>
                <a:cs typeface="Times New Roman" panose="02020603050405020304" pitchFamily="18" charset="0"/>
              </a:rPr>
              <a:t>Funds will be added to the organization account </a:t>
            </a:r>
          </a:p>
          <a:p>
            <a:pPr marL="557213" lvl="1" indent="-214313">
              <a:lnSpc>
                <a:spcPct val="115000"/>
              </a:lnSpc>
              <a:buFont typeface="+mj-lt"/>
              <a:buAutoNum type="alphaLcPeriod"/>
            </a:pPr>
            <a:r>
              <a:rPr lang="en-US" sz="1950" i="1" dirty="0">
                <a:latin typeface="Times New Roman" panose="02020603050405020304" pitchFamily="18" charset="0"/>
                <a:ea typeface="Calibri" panose="020F0502020204030204" pitchFamily="34" charset="0"/>
                <a:cs typeface="Times New Roman" panose="02020603050405020304" pitchFamily="18" charset="0"/>
              </a:rPr>
              <a:t>If the spot allocation is approved for a probational account the funds will come out of the SGA account</a:t>
            </a:r>
            <a:endParaRPr lang="en-US" sz="195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9174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1"/>
            <a:ext cx="12344400" cy="5932393"/>
          </a:xfrm>
          <a:prstGeom prst="rect">
            <a:avLst/>
          </a:prstGeom>
        </p:spPr>
        <p:txBody>
          <a:bodyPr wrap="square">
            <a:spAutoFit/>
          </a:bodyPr>
          <a:lstStyle/>
          <a:p>
            <a:pPr marL="257175" indent="-257175">
              <a:lnSpc>
                <a:spcPct val="115000"/>
              </a:lnSpc>
              <a:buFont typeface="+mj-lt"/>
              <a:buAutoNum type="arabicPeriod"/>
            </a:pPr>
            <a:r>
              <a:rPr lang="en-US" sz="3000" dirty="0"/>
              <a:t>The maximum allocation for food at an organization meeting should not exceed 20% of the organizations budget. </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a:p>
            <a:pPr marL="257175" indent="-257175">
              <a:lnSpc>
                <a:spcPct val="115000"/>
              </a:lnSpc>
              <a:buFont typeface="+mj-lt"/>
              <a:buAutoNum type="arabicPeriod"/>
            </a:pPr>
            <a:r>
              <a:rPr lang="en-US" sz="3000" dirty="0">
                <a:latin typeface="Times New Roman" panose="02020603050405020304" pitchFamily="18" charset="0"/>
                <a:ea typeface="Calibri" panose="020F0502020204030204" pitchFamily="34" charset="0"/>
                <a:cs typeface="Times New Roman" panose="02020603050405020304" pitchFamily="18" charset="0"/>
              </a:rPr>
              <a:t>Organizations </a:t>
            </a:r>
            <a:r>
              <a:rPr lang="en-US" sz="3000" dirty="0">
                <a:latin typeface="Times New Roman" panose="02020603050405020304" pitchFamily="18" charset="0"/>
                <a:ea typeface="Calibri" panose="020F0502020204030204" pitchFamily="34" charset="0"/>
                <a:cs typeface="Times New Roman" panose="02020603050405020304" pitchFamily="18" charset="0"/>
              </a:rPr>
              <a:t>have the following spending limits (when using SGA Funds):</a:t>
            </a:r>
          </a:p>
          <a:p>
            <a:pPr marL="557213" lvl="1" indent="-214313">
              <a:lnSpc>
                <a:spcPct val="115000"/>
              </a:lnSpc>
              <a:buFont typeface="+mj-lt"/>
              <a:buAutoNum type="alphaLcPeriod"/>
            </a:pPr>
            <a:r>
              <a:rPr lang="en-US" sz="3000" dirty="0">
                <a:latin typeface="Times New Roman" panose="02020603050405020304" pitchFamily="18" charset="0"/>
                <a:ea typeface="Calibri" panose="020F0502020204030204" pitchFamily="34" charset="0"/>
                <a:cs typeface="Times New Roman" panose="02020603050405020304" pitchFamily="18" charset="0"/>
              </a:rPr>
              <a:t>$20 per shirt</a:t>
            </a:r>
          </a:p>
          <a:p>
            <a:pPr marL="557213" lvl="1" indent="-214313">
              <a:lnSpc>
                <a:spcPct val="115000"/>
              </a:lnSpc>
              <a:buFont typeface="+mj-lt"/>
              <a:buAutoNum type="alphaLcPeriod"/>
            </a:pPr>
            <a:r>
              <a:rPr lang="en-US" sz="3000" dirty="0">
                <a:latin typeface="Times New Roman" panose="02020603050405020304" pitchFamily="18" charset="0"/>
                <a:ea typeface="Calibri" panose="020F0502020204030204" pitchFamily="34" charset="0"/>
                <a:cs typeface="Times New Roman" panose="02020603050405020304" pitchFamily="18" charset="0"/>
              </a:rPr>
              <a:t>$500 a year for speakers, bands, etc. </a:t>
            </a:r>
          </a:p>
          <a:p>
            <a:pPr marL="557213" lvl="1" indent="-214313">
              <a:lnSpc>
                <a:spcPct val="115000"/>
              </a:lnSpc>
              <a:buFont typeface="+mj-lt"/>
              <a:buAutoNum type="alphaLcPeriod"/>
            </a:pPr>
            <a:r>
              <a:rPr lang="en-US" sz="3000" dirty="0">
                <a:latin typeface="Times New Roman" panose="02020603050405020304" pitchFamily="18" charset="0"/>
                <a:ea typeface="Calibri" panose="020F0502020204030204" pitchFamily="34" charset="0"/>
                <a:cs typeface="Times New Roman" panose="02020603050405020304" pitchFamily="18" charset="0"/>
              </a:rPr>
              <a:t>$150 per hotel room per night</a:t>
            </a:r>
          </a:p>
          <a:p>
            <a:pPr marL="557213" lvl="1" indent="-214313">
              <a:lnSpc>
                <a:spcPct val="115000"/>
              </a:lnSpc>
              <a:buFont typeface="+mj-lt"/>
              <a:buAutoNum type="alphaLcPeriod"/>
            </a:pPr>
            <a:r>
              <a:rPr lang="en-US" sz="3000" dirty="0">
                <a:latin typeface="Times New Roman" panose="02020603050405020304" pitchFamily="18" charset="0"/>
                <a:ea typeface="Calibri" panose="020F0502020204030204" pitchFamily="34" charset="0"/>
                <a:cs typeface="Times New Roman" panose="02020603050405020304" pitchFamily="18" charset="0"/>
              </a:rPr>
              <a:t>$170 for airfare per person, round trip </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a:p>
            <a:pPr marL="214313" indent="-214313">
              <a:lnSpc>
                <a:spcPct val="115000"/>
              </a:lnSpc>
              <a:buFont typeface="+mj-lt"/>
              <a:buAutoNum type="arabicPeriod"/>
            </a:pPr>
            <a:r>
              <a:rPr lang="en-US" sz="3000" dirty="0"/>
              <a:t>If an organization uses SGA funds for an event, they are prohibited from charging for that event due to SGA allocations being funded through Student Fees</a:t>
            </a:r>
          </a:p>
          <a:p>
            <a:pPr marL="557213" lvl="1" indent="-214313">
              <a:lnSpc>
                <a:spcPct val="115000"/>
              </a:lnSpc>
              <a:buFont typeface="+mj-lt"/>
              <a:buAutoNum type="alphaLcPeriod"/>
            </a:pP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7117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950" y="2857500"/>
            <a:ext cx="12287250" cy="4507709"/>
          </a:xfrm>
          <a:prstGeom prst="rect">
            <a:avLst/>
          </a:prstGeom>
        </p:spPr>
        <p:txBody>
          <a:bodyPr wrap="square">
            <a:spAutoFit/>
          </a:bodyPr>
          <a:lstStyle/>
          <a:p>
            <a:pPr algn="ctr">
              <a:lnSpc>
                <a:spcPct val="107000"/>
              </a:lnSpc>
              <a:spcBef>
                <a:spcPts val="150"/>
              </a:spcBef>
            </a:pPr>
            <a:r>
              <a:rPr lang="en-US" sz="3600" dirty="0">
                <a:latin typeface="Elephant" panose="02020904090505020303" pitchFamily="18" charset="0"/>
                <a:ea typeface="Times New Roman" panose="02020603050405020304" pitchFamily="18" charset="0"/>
                <a:cs typeface="Times New Roman" panose="02020603050405020304" pitchFamily="18" charset="0"/>
              </a:rPr>
              <a:t>Reimbursement policies:</a:t>
            </a:r>
          </a:p>
          <a:p>
            <a:pPr marL="257175" indent="-257175">
              <a:lnSpc>
                <a:spcPct val="115000"/>
              </a:lnSpc>
              <a:buFont typeface="Symbol" panose="05050102010706020507" pitchFamily="18" charset="2"/>
              <a:buChar char=""/>
            </a:pPr>
            <a:r>
              <a:rPr lang="en-US" sz="2700" dirty="0">
                <a:latin typeface="Times New Roman" panose="02020603050405020304" pitchFamily="18" charset="0"/>
                <a:ea typeface="Calibri" panose="020F0502020204030204" pitchFamily="34" charset="0"/>
                <a:cs typeface="Times New Roman" panose="02020603050405020304" pitchFamily="18" charset="0"/>
              </a:rPr>
              <a:t>Reimbursement can take approximately 2-4 weeks, if you have direct deposit set up the funds will go into your attached account, if not you will receive notification of when the check is available for pick up. </a:t>
            </a:r>
          </a:p>
          <a:p>
            <a:pPr marL="257175" indent="-257175">
              <a:lnSpc>
                <a:spcPct val="115000"/>
              </a:lnSpc>
              <a:buFont typeface="Symbol" panose="05050102010706020507" pitchFamily="18" charset="2"/>
              <a:buChar char=""/>
            </a:pPr>
            <a:r>
              <a:rPr lang="en-US" sz="2700" dirty="0">
                <a:latin typeface="Times New Roman" panose="02020603050405020304" pitchFamily="18" charset="0"/>
                <a:ea typeface="Calibri" panose="020F0502020204030204" pitchFamily="34" charset="0"/>
                <a:cs typeface="Times New Roman" panose="02020603050405020304" pitchFamily="18" charset="0"/>
              </a:rPr>
              <a:t>An organization is only permitted to use 20% of their budget on food for meetings, once the allotted amount is expended you will no longer be reimbursed for food</a:t>
            </a:r>
          </a:p>
          <a:p>
            <a:pPr marL="257175" indent="-257175">
              <a:lnSpc>
                <a:spcPct val="115000"/>
              </a:lnSpc>
              <a:buFont typeface="Symbol" panose="05050102010706020507" pitchFamily="18" charset="2"/>
              <a:buChar char=""/>
            </a:pPr>
            <a:r>
              <a:rPr lang="en-US" sz="2700" dirty="0">
                <a:latin typeface="Times New Roman" panose="02020603050405020304" pitchFamily="18" charset="0"/>
                <a:ea typeface="Calibri" panose="020F0502020204030204" pitchFamily="34" charset="0"/>
                <a:cs typeface="Times New Roman" panose="02020603050405020304" pitchFamily="18" charset="0"/>
              </a:rPr>
              <a:t>Reimbursement forms will only be accepted up to 30 days after the purchase is made</a:t>
            </a:r>
          </a:p>
          <a:p>
            <a:pPr marL="557213" lvl="1" indent="-214313">
              <a:lnSpc>
                <a:spcPct val="115000"/>
              </a:lnSpc>
              <a:buFont typeface="Courier New" panose="02070309020205020404" pitchFamily="49" charset="0"/>
              <a:buChar char="o"/>
            </a:pPr>
            <a:r>
              <a:rPr lang="en-US" sz="2700" dirty="0">
                <a:latin typeface="Times New Roman" panose="02020603050405020304" pitchFamily="18" charset="0"/>
                <a:ea typeface="Calibri" panose="020F0502020204030204" pitchFamily="34" charset="0"/>
                <a:cs typeface="Times New Roman" panose="02020603050405020304" pitchFamily="18" charset="0"/>
              </a:rPr>
              <a:t>Forms are due before the end of the semester</a:t>
            </a:r>
          </a:p>
          <a:p>
            <a:pPr marL="257175" indent="-257175">
              <a:lnSpc>
                <a:spcPct val="115000"/>
              </a:lnSpc>
              <a:buFont typeface="Symbol" panose="05050102010706020507" pitchFamily="18" charset="2"/>
              <a:buChar char=""/>
            </a:pPr>
            <a:r>
              <a:rPr lang="en-US" sz="2700" dirty="0">
                <a:latin typeface="Times New Roman" panose="02020603050405020304" pitchFamily="18" charset="0"/>
                <a:ea typeface="Calibri" panose="020F0502020204030204" pitchFamily="34" charset="0"/>
                <a:cs typeface="Times New Roman" panose="02020603050405020304" pitchFamily="18" charset="0"/>
              </a:rPr>
              <a:t>Original itemized receipt is required.</a:t>
            </a:r>
          </a:p>
        </p:txBody>
      </p:sp>
    </p:spTree>
    <p:extLst>
      <p:ext uri="{BB962C8B-B14F-4D97-AF65-F5344CB8AC3E}">
        <p14:creationId xmlns:p14="http://schemas.microsoft.com/office/powerpoint/2010/main" val="719778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950" y="1885950"/>
            <a:ext cx="12344400" cy="6493060"/>
          </a:xfrm>
          <a:prstGeom prst="rect">
            <a:avLst/>
          </a:prstGeom>
        </p:spPr>
        <p:txBody>
          <a:bodyPr wrap="square">
            <a:spAutoFit/>
          </a:bodyPr>
          <a:lstStyle/>
          <a:p>
            <a:pPr algn="ctr">
              <a:lnSpc>
                <a:spcPct val="107000"/>
              </a:lnSpc>
              <a:spcBef>
                <a:spcPts val="150"/>
              </a:spcBef>
            </a:pPr>
            <a:r>
              <a:rPr lang="en-US" sz="4050" dirty="0">
                <a:latin typeface="Elephant" panose="02020904090505020303" pitchFamily="18" charset="0"/>
                <a:ea typeface="Times New Roman" panose="02020603050405020304" pitchFamily="18" charset="0"/>
                <a:cs typeface="Times New Roman" panose="02020603050405020304" pitchFamily="18" charset="0"/>
              </a:rPr>
              <a:t>Need to Make a Purchase</a:t>
            </a:r>
          </a:p>
          <a:p>
            <a:pPr marL="257175" indent="-257175">
              <a:lnSpc>
                <a:spcPct val="115000"/>
              </a:lnSpc>
              <a:buFont typeface="Symbol" panose="05050102010706020507" pitchFamily="18" charset="2"/>
              <a:buChar char=""/>
            </a:pPr>
            <a:r>
              <a:rPr lang="en-US" sz="2700" dirty="0">
                <a:latin typeface="Times New Roman" panose="02020603050405020304" pitchFamily="18" charset="0"/>
                <a:ea typeface="Calibri" panose="020F0502020204030204" pitchFamily="34" charset="0"/>
                <a:cs typeface="Times New Roman" panose="02020603050405020304" pitchFamily="18" charset="0"/>
              </a:rPr>
              <a:t>A </a:t>
            </a:r>
            <a:r>
              <a:rPr lang="en-US" sz="2700" dirty="0">
                <a:latin typeface="Times New Roman" panose="02020603050405020304" pitchFamily="18" charset="0"/>
                <a:ea typeface="Calibri" panose="020F0502020204030204" pitchFamily="34" charset="0"/>
                <a:cs typeface="Times New Roman" panose="02020603050405020304" pitchFamily="18" charset="0"/>
              </a:rPr>
              <a:t>completed Reimbursement form </a:t>
            </a:r>
          </a:p>
          <a:p>
            <a:pPr marL="257175" indent="-257175">
              <a:lnSpc>
                <a:spcPct val="115000"/>
              </a:lnSpc>
              <a:buFont typeface="Symbol" panose="05050102010706020507" pitchFamily="18" charset="2"/>
              <a:buChar char=""/>
            </a:pPr>
            <a:r>
              <a:rPr lang="en-US" sz="2700" dirty="0">
                <a:latin typeface="Times New Roman" panose="02020603050405020304" pitchFamily="18" charset="0"/>
                <a:ea typeface="Calibri" panose="020F0502020204030204" pitchFamily="34" charset="0"/>
                <a:cs typeface="Times New Roman" panose="02020603050405020304" pitchFamily="18" charset="0"/>
              </a:rPr>
              <a:t>Items to purchase</a:t>
            </a:r>
          </a:p>
          <a:p>
            <a:pPr marL="557213" lvl="1" indent="-214313">
              <a:lnSpc>
                <a:spcPct val="115000"/>
              </a:lnSpc>
              <a:buFont typeface="Courier New" panose="02070309020205020404" pitchFamily="49" charset="0"/>
              <a:buChar char="o"/>
            </a:pPr>
            <a:r>
              <a:rPr lang="en-US" sz="2700" dirty="0">
                <a:latin typeface="Times New Roman" panose="02020603050405020304" pitchFamily="18" charset="0"/>
                <a:ea typeface="Calibri" panose="020F0502020204030204" pitchFamily="34" charset="0"/>
                <a:cs typeface="Times New Roman" panose="02020603050405020304" pitchFamily="18" charset="0"/>
              </a:rPr>
              <a:t>Screenshots </a:t>
            </a:r>
          </a:p>
          <a:p>
            <a:pPr marL="557213" lvl="1" indent="-214313">
              <a:lnSpc>
                <a:spcPct val="115000"/>
              </a:lnSpc>
              <a:buFont typeface="Courier New" panose="02070309020205020404" pitchFamily="49" charset="0"/>
              <a:buChar char="o"/>
            </a:pPr>
            <a:r>
              <a:rPr lang="en-US" sz="2700" dirty="0">
                <a:latin typeface="Times New Roman" panose="02020603050405020304" pitchFamily="18" charset="0"/>
                <a:ea typeface="Calibri" panose="020F0502020204030204" pitchFamily="34" charset="0"/>
                <a:cs typeface="Times New Roman" panose="02020603050405020304" pitchFamily="18" charset="0"/>
              </a:rPr>
              <a:t>Website links </a:t>
            </a:r>
          </a:p>
          <a:p>
            <a:pPr marL="257175" indent="-257175">
              <a:lnSpc>
                <a:spcPct val="115000"/>
              </a:lnSpc>
              <a:buFont typeface="Symbol" panose="05050102010706020507" pitchFamily="18" charset="2"/>
              <a:buChar char=""/>
            </a:pPr>
            <a:r>
              <a:rPr lang="en-US" sz="2700" dirty="0">
                <a:latin typeface="Times New Roman" panose="02020603050405020304" pitchFamily="18" charset="0"/>
                <a:ea typeface="Calibri" panose="020F0502020204030204" pitchFamily="34" charset="0"/>
                <a:cs typeface="Times New Roman" panose="02020603050405020304" pitchFamily="18" charset="0"/>
              </a:rPr>
              <a:t>A quote from the company</a:t>
            </a:r>
          </a:p>
          <a:p>
            <a:pPr marL="257175" indent="-257175">
              <a:lnSpc>
                <a:spcPct val="115000"/>
              </a:lnSpc>
              <a:buFont typeface="Symbol" panose="05050102010706020507" pitchFamily="18" charset="2"/>
              <a:buChar char=""/>
            </a:pPr>
            <a:r>
              <a:rPr lang="en-US" sz="2700" dirty="0">
                <a:latin typeface="Times New Roman" panose="02020603050405020304" pitchFamily="18" charset="0"/>
                <a:ea typeface="Calibri" panose="020F0502020204030204" pitchFamily="34" charset="0"/>
                <a:cs typeface="Times New Roman" panose="02020603050405020304" pitchFamily="18" charset="0"/>
              </a:rPr>
              <a:t>Contact information of who you contacted from the company or who worked with you for the quote</a:t>
            </a:r>
          </a:p>
          <a:p>
            <a:pPr marL="557213" lvl="1" indent="-214313">
              <a:lnSpc>
                <a:spcPct val="115000"/>
              </a:lnSpc>
              <a:buFont typeface="Courier New" panose="02070309020205020404" pitchFamily="49" charset="0"/>
              <a:buChar char="o"/>
            </a:pPr>
            <a:r>
              <a:rPr lang="en-US" sz="2700" dirty="0">
                <a:latin typeface="Times New Roman" panose="02020603050405020304" pitchFamily="18" charset="0"/>
                <a:ea typeface="Calibri" panose="020F0502020204030204" pitchFamily="34" charset="0"/>
                <a:cs typeface="Times New Roman" panose="02020603050405020304" pitchFamily="18" charset="0"/>
              </a:rPr>
              <a:t>Confirmation that they accept a Purchase Order as payment</a:t>
            </a:r>
          </a:p>
          <a:p>
            <a:pPr marL="557213" lvl="1" indent="-214313">
              <a:lnSpc>
                <a:spcPct val="115000"/>
              </a:lnSpc>
              <a:buFont typeface="Courier New" panose="02070309020205020404" pitchFamily="49" charset="0"/>
              <a:buChar char="o"/>
            </a:pPr>
            <a:r>
              <a:rPr lang="en-US" sz="2700" dirty="0">
                <a:latin typeface="Times New Roman" panose="02020603050405020304" pitchFamily="18" charset="0"/>
                <a:ea typeface="Calibri" panose="020F0502020204030204" pitchFamily="34" charset="0"/>
                <a:cs typeface="Times New Roman" panose="02020603050405020304" pitchFamily="18" charset="0"/>
              </a:rPr>
              <a:t>Their contact information is so that the Office of Student Involvement can work with them to create the purchase </a:t>
            </a:r>
            <a:r>
              <a:rPr lang="en-US" sz="2700" dirty="0">
                <a:latin typeface="Times New Roman" panose="02020603050405020304" pitchFamily="18" charset="0"/>
                <a:ea typeface="Calibri" panose="020F0502020204030204" pitchFamily="34" charset="0"/>
                <a:cs typeface="Times New Roman" panose="02020603050405020304" pitchFamily="18" charset="0"/>
              </a:rPr>
              <a:t>order</a:t>
            </a:r>
          </a:p>
          <a:p>
            <a:pPr lvl="1">
              <a:lnSpc>
                <a:spcPct val="115000"/>
              </a:lnSpc>
            </a:pPr>
            <a:r>
              <a:rPr lang="en-US" sz="2700" b="1" i="1" dirty="0">
                <a:latin typeface="Times New Roman" panose="02020603050405020304" pitchFamily="18" charset="0"/>
                <a:ea typeface="Calibri" panose="020F0502020204030204" pitchFamily="34" charset="0"/>
                <a:cs typeface="Times New Roman" panose="02020603050405020304" pitchFamily="18" charset="0"/>
              </a:rPr>
              <a:t>*If the company is unable to be paid using a purchase order, the request will be denied*</a:t>
            </a:r>
          </a:p>
        </p:txBody>
      </p:sp>
    </p:spTree>
    <p:extLst>
      <p:ext uri="{BB962C8B-B14F-4D97-AF65-F5344CB8AC3E}">
        <p14:creationId xmlns:p14="http://schemas.microsoft.com/office/powerpoint/2010/main" val="2856234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1"/>
            <a:ext cx="12344400" cy="1015663"/>
          </a:xfrm>
        </p:spPr>
        <p:txBody>
          <a:bodyPr/>
          <a:lstStyle/>
          <a:p>
            <a:r>
              <a:rPr lang="en-US" sz="6600" dirty="0">
                <a:latin typeface="Elephant" panose="02020904090505020303" pitchFamily="18" charset="0"/>
              </a:rPr>
              <a:t>Dylan</a:t>
            </a:r>
            <a:endParaRPr lang="en-US" sz="6600" dirty="0">
              <a:latin typeface="Elephant" panose="02020904090505020303" pitchFamily="18" charset="0"/>
            </a:endParaRPr>
          </a:p>
        </p:txBody>
      </p:sp>
      <p:sp>
        <p:nvSpPr>
          <p:cNvPr id="3" name="Text Placeholder 2"/>
          <p:cNvSpPr>
            <a:spLocks noGrp="1"/>
          </p:cNvSpPr>
          <p:nvPr>
            <p:ph sz="half" idx="2"/>
          </p:nvPr>
        </p:nvSpPr>
        <p:spPr>
          <a:xfrm>
            <a:off x="685800" y="2920122"/>
            <a:ext cx="12344400" cy="5816977"/>
          </a:xfrm>
        </p:spPr>
        <p:txBody>
          <a:bodyPr/>
          <a:lstStyle/>
          <a:p>
            <a:pPr algn="ctr"/>
            <a:r>
              <a:rPr lang="en-US" sz="5400" b="1" u="sng" dirty="0">
                <a:solidFill>
                  <a:schemeClr val="tx1"/>
                </a:solidFill>
                <a:latin typeface="Times New Roman" panose="02020603050405020304" pitchFamily="18" charset="0"/>
                <a:cs typeface="Times New Roman" panose="02020603050405020304" pitchFamily="18" charset="0"/>
              </a:rPr>
              <a:t>Contact Information:</a:t>
            </a:r>
            <a:endParaRPr lang="en-US" sz="5400" b="1" u="sng" dirty="0">
              <a:solidFill>
                <a:schemeClr val="tx1"/>
              </a:solidFill>
              <a:latin typeface="Times New Roman" panose="02020603050405020304" pitchFamily="18" charset="0"/>
              <a:cs typeface="Times New Roman" panose="02020603050405020304" pitchFamily="18" charset="0"/>
              <a:hlinkClick r:id="rId2"/>
            </a:endParaRPr>
          </a:p>
          <a:p>
            <a:pPr algn="ctr"/>
            <a:r>
              <a:rPr lang="en-US" sz="5400" dirty="0">
                <a:latin typeface="Times New Roman" panose="02020603050405020304" pitchFamily="18" charset="0"/>
                <a:cs typeface="Times New Roman" panose="02020603050405020304" pitchFamily="18" charset="0"/>
                <a:hlinkClick r:id="rId2"/>
              </a:rPr>
              <a:t>Dmyers3@JU.edu</a:t>
            </a:r>
            <a:endParaRPr lang="en-US" sz="5400" dirty="0">
              <a:latin typeface="Times New Roman" panose="02020603050405020304" pitchFamily="18" charset="0"/>
              <a:cs typeface="Times New Roman" panose="02020603050405020304" pitchFamily="18" charset="0"/>
            </a:endParaRPr>
          </a:p>
          <a:p>
            <a:pPr algn="ctr"/>
            <a:r>
              <a:rPr lang="en-US" sz="5400" dirty="0">
                <a:latin typeface="Times New Roman" panose="02020603050405020304" pitchFamily="18" charset="0"/>
                <a:cs typeface="Times New Roman" panose="02020603050405020304" pitchFamily="18" charset="0"/>
              </a:rPr>
              <a:t>Ext. 7537</a:t>
            </a:r>
          </a:p>
          <a:p>
            <a:pPr algn="ctr"/>
            <a:r>
              <a:rPr lang="en-US" sz="5400" b="1" u="sng" dirty="0">
                <a:latin typeface="Times New Roman" panose="02020603050405020304" pitchFamily="18" charset="0"/>
                <a:cs typeface="Times New Roman" panose="02020603050405020304" pitchFamily="18" charset="0"/>
              </a:rPr>
              <a:t>Hours:</a:t>
            </a:r>
          </a:p>
          <a:p>
            <a:pPr algn="ctr"/>
            <a:r>
              <a:rPr lang="en-US" sz="5400" dirty="0">
                <a:latin typeface="Times New Roman" panose="02020603050405020304" pitchFamily="18" charset="0"/>
                <a:cs typeface="Times New Roman" panose="02020603050405020304" pitchFamily="18" charset="0"/>
              </a:rPr>
              <a:t>Monday &amp; Tuesday- 9am-3pm</a:t>
            </a:r>
          </a:p>
          <a:p>
            <a:pPr algn="ctr"/>
            <a:r>
              <a:rPr lang="en-US" sz="5400" dirty="0">
                <a:latin typeface="Times New Roman" panose="02020603050405020304" pitchFamily="18" charset="0"/>
                <a:cs typeface="Times New Roman" panose="02020603050405020304" pitchFamily="18" charset="0"/>
              </a:rPr>
              <a:t>Wednesday &amp; Thursday- 9am-2pm</a:t>
            </a:r>
          </a:p>
          <a:p>
            <a:pPr algn="ct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2481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50" y="2914650"/>
            <a:ext cx="12172950" cy="3290260"/>
          </a:xfrm>
          <a:prstGeom prst="rect">
            <a:avLst/>
          </a:prstGeom>
        </p:spPr>
        <p:txBody>
          <a:bodyPr wrap="square">
            <a:spAutoFit/>
          </a:bodyPr>
          <a:lstStyle/>
          <a:p>
            <a:pPr algn="ctr">
              <a:lnSpc>
                <a:spcPct val="107000"/>
              </a:lnSpc>
              <a:spcBef>
                <a:spcPts val="150"/>
              </a:spcBef>
            </a:pPr>
            <a:r>
              <a:rPr lang="en-US" sz="3300" dirty="0">
                <a:latin typeface="Elephant" panose="02020904090505020303" pitchFamily="18" charset="0"/>
                <a:ea typeface="Times New Roman" panose="02020603050405020304" pitchFamily="18" charset="0"/>
                <a:cs typeface="Times New Roman" panose="02020603050405020304" pitchFamily="18" charset="0"/>
              </a:rPr>
              <a:t>Reimbursement (money paid out of pocket)</a:t>
            </a:r>
          </a:p>
          <a:p>
            <a:pPr>
              <a:lnSpc>
                <a:spcPct val="115000"/>
              </a:lnSpc>
            </a:pP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a:p>
            <a:pPr marL="257175" indent="-257175">
              <a:lnSpc>
                <a:spcPct val="115000"/>
              </a:lnSpc>
              <a:buFont typeface="Symbol" panose="05050102010706020507" pitchFamily="18" charset="2"/>
              <a:buChar char=""/>
            </a:pPr>
            <a:r>
              <a:rPr lang="en-US" sz="3000" dirty="0">
                <a:latin typeface="Times New Roman" panose="02020603050405020304" pitchFamily="18" charset="0"/>
                <a:ea typeface="Calibri" panose="020F0502020204030204" pitchFamily="34" charset="0"/>
                <a:cs typeface="Times New Roman" panose="02020603050405020304" pitchFamily="18" charset="0"/>
              </a:rPr>
              <a:t>A completed Reimbursement form </a:t>
            </a:r>
          </a:p>
          <a:p>
            <a:pPr marL="557213" lvl="1" indent="-214313">
              <a:lnSpc>
                <a:spcPct val="115000"/>
              </a:lnSpc>
              <a:buFont typeface="Courier New" panose="02070309020205020404" pitchFamily="49" charset="0"/>
              <a:buChar char="o"/>
            </a:pPr>
            <a:r>
              <a:rPr lang="en-US" sz="3000" dirty="0">
                <a:latin typeface="Times New Roman" panose="02020603050405020304" pitchFamily="18" charset="0"/>
                <a:ea typeface="Calibri" panose="020F0502020204030204" pitchFamily="34" charset="0"/>
                <a:cs typeface="Times New Roman" panose="02020603050405020304" pitchFamily="18" charset="0"/>
              </a:rPr>
              <a:t>Including attachment of itemized receipt </a:t>
            </a:r>
          </a:p>
          <a:p>
            <a:pPr marL="557213" lvl="1" indent="-214313">
              <a:lnSpc>
                <a:spcPct val="115000"/>
              </a:lnSpc>
              <a:buFont typeface="Courier New" panose="02070309020205020404" pitchFamily="49" charset="0"/>
              <a:buChar char="o"/>
            </a:pPr>
            <a:r>
              <a:rPr lang="en-US" sz="3000" dirty="0">
                <a:latin typeface="Times New Roman" panose="02020603050405020304" pitchFamily="18" charset="0"/>
                <a:ea typeface="Calibri" panose="020F0502020204030204" pitchFamily="34" charset="0"/>
                <a:cs typeface="Times New Roman" panose="02020603050405020304" pitchFamily="18" charset="0"/>
              </a:rPr>
              <a:t>Treasurer, president, and advisor signature </a:t>
            </a:r>
          </a:p>
          <a:p>
            <a:pPr marL="257175" indent="-257175">
              <a:lnSpc>
                <a:spcPct val="115000"/>
              </a:lnSpc>
              <a:buFont typeface="Symbol" panose="05050102010706020507" pitchFamily="18" charset="2"/>
              <a:buChar char=""/>
            </a:pPr>
            <a:r>
              <a:rPr lang="en-US" sz="3000" dirty="0">
                <a:latin typeface="Times New Roman" panose="02020603050405020304" pitchFamily="18" charset="0"/>
                <a:ea typeface="Calibri" panose="020F0502020204030204" pitchFamily="34" charset="0"/>
                <a:cs typeface="Times New Roman" panose="02020603050405020304" pitchFamily="18" charset="0"/>
              </a:rPr>
              <a:t>Submit to the 3</a:t>
            </a:r>
            <a:r>
              <a:rPr lang="en-US" sz="3000" baseline="30000" dirty="0">
                <a:latin typeface="Times New Roman" panose="02020603050405020304" pitchFamily="18" charset="0"/>
                <a:ea typeface="Calibri" panose="020F0502020204030204" pitchFamily="34" charset="0"/>
                <a:cs typeface="Times New Roman" panose="02020603050405020304" pitchFamily="18" charset="0"/>
              </a:rPr>
              <a:t>rd</a:t>
            </a:r>
            <a:r>
              <a:rPr lang="en-US" sz="3000" dirty="0">
                <a:latin typeface="Times New Roman" panose="02020603050405020304" pitchFamily="18" charset="0"/>
                <a:ea typeface="Calibri" panose="020F0502020204030204" pitchFamily="34" charset="0"/>
                <a:cs typeface="Times New Roman" panose="02020603050405020304" pitchFamily="18" charset="0"/>
              </a:rPr>
              <a:t> floor of Davis Student Commons</a:t>
            </a:r>
          </a:p>
        </p:txBody>
      </p:sp>
    </p:spTree>
    <p:extLst>
      <p:ext uri="{BB962C8B-B14F-4D97-AF65-F5344CB8AC3E}">
        <p14:creationId xmlns:p14="http://schemas.microsoft.com/office/powerpoint/2010/main" val="1035846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1700" y="3028950"/>
            <a:ext cx="9731087" cy="4352923"/>
          </a:xfrm>
          <a:prstGeom prst="rect">
            <a:avLst/>
          </a:prstGeom>
        </p:spPr>
        <p:txBody>
          <a:bodyPr wrap="square">
            <a:spAutoFit/>
          </a:bodyPr>
          <a:lstStyle/>
          <a:p>
            <a:pPr algn="ctr">
              <a:lnSpc>
                <a:spcPct val="107000"/>
              </a:lnSpc>
              <a:spcBef>
                <a:spcPts val="900"/>
              </a:spcBef>
            </a:pPr>
            <a:r>
              <a:rPr lang="en-US" sz="8625" kern="0" dirty="0">
                <a:latin typeface="Elephant" panose="02020904090505020303" pitchFamily="18" charset="0"/>
                <a:ea typeface="Times New Roman" panose="02020603050405020304" pitchFamily="18" charset="0"/>
                <a:cs typeface="Times New Roman" panose="02020603050405020304" pitchFamily="18" charset="0"/>
              </a:rPr>
              <a:t>Student Involvement Policies</a:t>
            </a:r>
          </a:p>
        </p:txBody>
      </p:sp>
    </p:spTree>
    <p:extLst>
      <p:ext uri="{BB962C8B-B14F-4D97-AF65-F5344CB8AC3E}">
        <p14:creationId xmlns:p14="http://schemas.microsoft.com/office/powerpoint/2010/main" val="912567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350" y="1828801"/>
            <a:ext cx="12401550" cy="6714659"/>
          </a:xfrm>
          <a:prstGeom prst="rect">
            <a:avLst/>
          </a:prstGeom>
        </p:spPr>
        <p:txBody>
          <a:bodyPr wrap="square">
            <a:spAutoFit/>
          </a:bodyPr>
          <a:lstStyle/>
          <a:p>
            <a:pPr algn="ctr">
              <a:lnSpc>
                <a:spcPct val="107000"/>
              </a:lnSpc>
              <a:spcBef>
                <a:spcPts val="150"/>
              </a:spcBef>
            </a:pPr>
            <a:r>
              <a:rPr lang="en-US" sz="3300" dirty="0">
                <a:latin typeface="Elephant" panose="02020904090505020303" pitchFamily="18" charset="0"/>
                <a:ea typeface="Times New Roman" panose="02020603050405020304" pitchFamily="18" charset="0"/>
                <a:cs typeface="Times New Roman" panose="02020603050405020304" pitchFamily="18" charset="0"/>
              </a:rPr>
              <a:t>Tabling Policy</a:t>
            </a:r>
          </a:p>
          <a:p>
            <a:pPr>
              <a:lnSpc>
                <a:spcPct val="115000"/>
              </a:lnSpc>
            </a:pPr>
            <a:r>
              <a:rPr lang="en-US" sz="3000" dirty="0">
                <a:latin typeface="Times New Roman" panose="02020603050405020304" pitchFamily="18" charset="0"/>
                <a:ea typeface="Calibri" panose="020F0502020204030204" pitchFamily="34" charset="0"/>
                <a:cs typeface="Times New Roman" panose="02020603050405020304" pitchFamily="18" charset="0"/>
              </a:rPr>
              <a:t>Organizations are permitted to table in order to promote their organization, an event, or partner with an outside organization. </a:t>
            </a:r>
            <a:endParaRPr lang="en-US" sz="30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300" dirty="0">
                <a:latin typeface="Elephant" panose="02020904090505020303" pitchFamily="18" charset="0"/>
              </a:rPr>
              <a:t>Movie Showing Policy</a:t>
            </a:r>
          </a:p>
          <a:p>
            <a:r>
              <a:rPr lang="en-US" sz="3000" dirty="0">
                <a:latin typeface="Times New Roman" panose="02020603050405020304" pitchFamily="18" charset="0"/>
                <a:cs typeface="Times New Roman" panose="02020603050405020304" pitchFamily="18" charset="0"/>
              </a:rPr>
              <a:t>In order to host a movie event, students must buy the copyright (Swank Motion Pictures or Criterion Pictures). </a:t>
            </a:r>
          </a:p>
          <a:p>
            <a:pPr>
              <a:lnSpc>
                <a:spcPct val="115000"/>
              </a:lnSpc>
            </a:pPr>
            <a:r>
              <a:rPr lang="en-US" sz="3000" b="1" dirty="0"/>
              <a:t>Movies from a personal collection, red box, Netflix, Hulu, etc. are prohibited</a:t>
            </a:r>
            <a:r>
              <a:rPr lang="en-US" sz="3000" b="1" dirty="0"/>
              <a:t>.</a:t>
            </a:r>
          </a:p>
          <a:p>
            <a:pPr algn="ctr"/>
            <a:r>
              <a:rPr lang="en-US" sz="3300" dirty="0">
                <a:latin typeface="Elephant" panose="02020904090505020303" pitchFamily="18" charset="0"/>
              </a:rPr>
              <a:t>Outside Vendors</a:t>
            </a:r>
          </a:p>
          <a:p>
            <a:r>
              <a:rPr lang="en-US" sz="3000" dirty="0">
                <a:latin typeface="Times New Roman" panose="02020603050405020304" pitchFamily="18" charset="0"/>
                <a:cs typeface="Times New Roman" panose="02020603050405020304" pitchFamily="18" charset="0"/>
              </a:rPr>
              <a:t>All events wishing to use outside vendors, such as food trucks, must submit their requests to Dolphinlink. All requests are required to have the following:</a:t>
            </a:r>
          </a:p>
          <a:p>
            <a:pPr lvl="0"/>
            <a:r>
              <a:rPr lang="en-US" sz="3000" dirty="0">
                <a:latin typeface="Times New Roman" panose="02020603050405020304" pitchFamily="18" charset="0"/>
                <a:cs typeface="Times New Roman" panose="02020603050405020304" pitchFamily="18" charset="0"/>
              </a:rPr>
              <a:t>Proof of insurance from vendor </a:t>
            </a:r>
          </a:p>
          <a:p>
            <a:pPr lvl="0"/>
            <a:r>
              <a:rPr lang="en-US" sz="3000" dirty="0">
                <a:latin typeface="Times New Roman" panose="02020603050405020304" pitchFamily="18" charset="0"/>
                <a:cs typeface="Times New Roman" panose="02020603050405020304" pitchFamily="18" charset="0"/>
              </a:rPr>
              <a:t>Approval from the Dean of Students and University Scheduler </a:t>
            </a:r>
          </a:p>
          <a:p>
            <a:pPr lvl="0"/>
            <a:r>
              <a:rPr lang="en-US" sz="3000" dirty="0">
                <a:latin typeface="Times New Roman" panose="02020603050405020304" pitchFamily="18" charset="0"/>
                <a:cs typeface="Times New Roman" panose="02020603050405020304" pitchFamily="18" charset="0"/>
              </a:rPr>
              <a:t>If it is a food truck or other food related requests, approval from Aramark </a:t>
            </a:r>
          </a:p>
          <a:p>
            <a:pPr>
              <a:lnSpc>
                <a:spcPct val="115000"/>
              </a:lnSpc>
            </a:pPr>
            <a:endParaRPr lang="en-US" sz="135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7948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8650" y="1771650"/>
            <a:ext cx="12401550" cy="6724918"/>
          </a:xfrm>
          <a:prstGeom prst="rect">
            <a:avLst/>
          </a:prstGeom>
        </p:spPr>
        <p:txBody>
          <a:bodyPr wrap="square">
            <a:spAutoFit/>
          </a:bodyPr>
          <a:lstStyle/>
          <a:p>
            <a:pPr algn="ctr">
              <a:spcAft>
                <a:spcPts val="600"/>
              </a:spcAft>
            </a:pPr>
            <a:r>
              <a:rPr lang="en-US" sz="3600" dirty="0">
                <a:latin typeface="Elephant" panose="02020904090505020303" pitchFamily="18" charset="0"/>
                <a:ea typeface="Calibri" panose="020F0502020204030204" pitchFamily="34" charset="0"/>
                <a:cs typeface="Times New Roman" panose="02020603050405020304" pitchFamily="18" charset="0"/>
              </a:rPr>
              <a:t>Prohibitions</a:t>
            </a:r>
          </a:p>
          <a:p>
            <a:r>
              <a:rPr lang="en-US" sz="2400" dirty="0">
                <a:latin typeface="Times New Roman" panose="02020603050405020304" pitchFamily="18" charset="0"/>
                <a:ea typeface="Calibri" panose="020F0502020204030204" pitchFamily="34" charset="0"/>
                <a:cs typeface="Times New Roman" panose="02020603050405020304" pitchFamily="18" charset="0"/>
              </a:rPr>
              <a:t>Jacksonville University reserves the right to restrict all fundraising activities to reasonable times, places, and manners. The following activities are specifically prohibited:</a:t>
            </a:r>
          </a:p>
          <a:p>
            <a:pPr marL="257175" indent="-257175">
              <a:buFont typeface="Symbol" panose="05050102010706020507" pitchFamily="18"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Solicitation by credit card or telephone card companies</a:t>
            </a:r>
          </a:p>
          <a:p>
            <a:pPr marL="257175" indent="-257175">
              <a:buFont typeface="Symbol" panose="05050102010706020507" pitchFamily="18"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Door-to-door fundraising on Jacksonville University owned, operated, or controlled property</a:t>
            </a:r>
          </a:p>
          <a:p>
            <a:pPr marL="257175" indent="-257175">
              <a:buFont typeface="Symbol" panose="05050102010706020507" pitchFamily="18"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Fundraising for any candidate for political office</a:t>
            </a:r>
          </a:p>
          <a:p>
            <a:pPr marL="257175" indent="-257175">
              <a:buFont typeface="Symbol" panose="05050102010706020507" pitchFamily="18"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Sale or distribution of items that violate University trademark rights or existing contracts</a:t>
            </a:r>
          </a:p>
          <a:p>
            <a:pPr marL="257175" indent="-257175">
              <a:buFont typeface="Symbol" panose="05050102010706020507" pitchFamily="18"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Receipt by individuals who organize a fundraising activity of proceeds from the activity </a:t>
            </a:r>
          </a:p>
          <a:p>
            <a:pPr marL="257175" indent="-257175">
              <a:buFont typeface="Symbol" panose="05050102010706020507" pitchFamily="18" charset="2"/>
              <a:buChar char=""/>
            </a:pPr>
            <a:r>
              <a:rPr lang="en-US" sz="2700" dirty="0">
                <a:latin typeface="Elephant" panose="02020904090505020303" pitchFamily="18" charset="0"/>
                <a:ea typeface="Calibri" panose="020F0502020204030204" pitchFamily="34" charset="0"/>
                <a:cs typeface="Times New Roman" panose="02020603050405020304" pitchFamily="18" charset="0"/>
              </a:rPr>
              <a:t>Gambling</a:t>
            </a:r>
          </a:p>
          <a:p>
            <a:pPr marL="557213" lvl="1" indent="-214313">
              <a:buFont typeface="Courier New" panose="02070309020205020404" pitchFamily="49" charset="0"/>
              <a:buChar char="o"/>
            </a:pPr>
            <a:r>
              <a:rPr lang="en-US" sz="2400" dirty="0">
                <a:latin typeface="Times New Roman" panose="02020603050405020304" pitchFamily="18" charset="0"/>
                <a:ea typeface="Calibri" panose="020F0502020204030204" pitchFamily="34" charset="0"/>
                <a:cs typeface="Times New Roman" panose="02020603050405020304" pitchFamily="18" charset="0"/>
              </a:rPr>
              <a:t>Student organizations are prohibited from hosting events with gambling on Jacksonville university campus. Organizations are also prohibited from using university funds for any off campus gambling events. </a:t>
            </a:r>
          </a:p>
          <a:p>
            <a:pPr marL="257175" indent="-257175">
              <a:buFont typeface="Symbol" panose="05050102010706020507" pitchFamily="18" charset="2"/>
              <a:buChar char=""/>
            </a:pPr>
            <a:r>
              <a:rPr lang="en-US" sz="2700" dirty="0">
                <a:latin typeface="Elephant" panose="02020904090505020303" pitchFamily="18" charset="0"/>
                <a:ea typeface="Calibri" panose="020F0502020204030204" pitchFamily="34" charset="0"/>
                <a:cs typeface="Times New Roman" panose="02020603050405020304" pitchFamily="18" charset="0"/>
              </a:rPr>
              <a:t>Raffles </a:t>
            </a:r>
          </a:p>
          <a:p>
            <a:pPr marL="557213" lvl="1" indent="-214313">
              <a:buFont typeface="Courier New" panose="02070309020205020404" pitchFamily="49" charset="0"/>
              <a:buChar char="o"/>
            </a:pPr>
            <a:r>
              <a:rPr lang="en-US" sz="2400" dirty="0">
                <a:latin typeface="Times New Roman" panose="02020603050405020304" pitchFamily="18" charset="0"/>
                <a:ea typeface="Calibri" panose="020F0502020204030204" pitchFamily="34" charset="0"/>
                <a:cs typeface="Times New Roman" panose="02020603050405020304" pitchFamily="18" charset="0"/>
              </a:rPr>
              <a:t>Raffles fall under a “game of chance” and therefore are subject to laws regarding the lottery or gambling which means you need to have a permit from the city/state. </a:t>
            </a:r>
          </a:p>
          <a:p>
            <a:pPr marL="557213" lvl="1" indent="-214313">
              <a:buFont typeface="Courier New" panose="02070309020205020404" pitchFamily="49" charset="0"/>
              <a:buChar char="o"/>
            </a:pPr>
            <a:r>
              <a:rPr lang="en-US" sz="2400" dirty="0">
                <a:latin typeface="Times New Roman" panose="02020603050405020304" pitchFamily="18" charset="0"/>
                <a:ea typeface="Calibri" panose="020F0502020204030204" pitchFamily="34" charset="0"/>
                <a:cs typeface="Times New Roman" panose="02020603050405020304" pitchFamily="18" charset="0"/>
              </a:rPr>
              <a:t>HOWEVER, a game of skill does not require any permits. This could be something as simple as “guess how many jelly beans are in this jar: 1 guess= $1, 5 guesses= $3, 10 guesses= $5”. </a:t>
            </a:r>
          </a:p>
        </p:txBody>
      </p:sp>
    </p:spTree>
    <p:extLst>
      <p:ext uri="{BB962C8B-B14F-4D97-AF65-F5344CB8AC3E}">
        <p14:creationId xmlns:p14="http://schemas.microsoft.com/office/powerpoint/2010/main" val="149625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657350"/>
            <a:ext cx="12401550" cy="6731971"/>
          </a:xfrm>
          <a:prstGeom prst="rect">
            <a:avLst/>
          </a:prstGeom>
        </p:spPr>
        <p:txBody>
          <a:bodyPr wrap="square">
            <a:spAutoFit/>
          </a:bodyPr>
          <a:lstStyle/>
          <a:p>
            <a:pPr algn="ctr">
              <a:lnSpc>
                <a:spcPct val="107000"/>
              </a:lnSpc>
              <a:spcBef>
                <a:spcPts val="150"/>
              </a:spcBef>
            </a:pPr>
            <a:r>
              <a:rPr lang="en-US" sz="4050" dirty="0">
                <a:latin typeface="Elephant" panose="02020904090505020303" pitchFamily="18" charset="0"/>
                <a:ea typeface="Times New Roman" panose="02020603050405020304" pitchFamily="18" charset="0"/>
                <a:cs typeface="Times New Roman" panose="02020603050405020304" pitchFamily="18" charset="0"/>
              </a:rPr>
              <a:t>Alcohol and Drug Policy </a:t>
            </a:r>
          </a:p>
          <a:p>
            <a:pPr marL="257175" indent="-257175">
              <a:lnSpc>
                <a:spcPct val="115000"/>
              </a:lnSpc>
              <a:buFont typeface="Symbol" panose="05050102010706020507" pitchFamily="18" charset="2"/>
              <a:buChar char=""/>
            </a:pPr>
            <a:r>
              <a:rPr lang="en-US" sz="2250" dirty="0">
                <a:latin typeface="Times New Roman" panose="02020603050405020304" pitchFamily="18" charset="0"/>
                <a:ea typeface="Calibri" panose="020F0502020204030204" pitchFamily="34" charset="0"/>
                <a:cs typeface="Times New Roman" panose="02020603050405020304" pitchFamily="18" charset="0"/>
              </a:rPr>
              <a:t>The Office of the Student Involvement prohibits the use of illegal drugs both on and off campus. The consumption of alcohol at any on or off campus event sponsored by Jacksonville University organizations is also prohibited, unless specific permission has been requested and approved. Such permission will only be granted if the requested is submitted 3 weeks in advance and the majority of attendees are over 21. It is the responsibility of the sponsoring organization to ensure the policy is followed. This extends to spectators and visitors. It is the responsibility of the host organization to inform non-members that alcohol and illegal drug use is prohibited. Violation of these standards will jeopardize the organizations official recognition with the Office of Student Involvement and may result in disciplinary action. </a:t>
            </a:r>
          </a:p>
          <a:p>
            <a:pPr marL="557213" lvl="1" indent="-214313">
              <a:lnSpc>
                <a:spcPct val="115000"/>
              </a:lnSpc>
              <a:buFont typeface="Courier New" panose="02070309020205020404" pitchFamily="49" charset="0"/>
              <a:buChar char="o"/>
            </a:pPr>
            <a:r>
              <a:rPr lang="en-US" sz="2250" dirty="0">
                <a:latin typeface="Times New Roman" panose="02020603050405020304" pitchFamily="18" charset="0"/>
                <a:ea typeface="Calibri" panose="020F0502020204030204" pitchFamily="34" charset="0"/>
                <a:cs typeface="Times New Roman" panose="02020603050405020304" pitchFamily="18" charset="0"/>
              </a:rPr>
              <a:t>If an event is held at the River House pub and the host organization wishes to allow participants to buy and consume alcohol from the Pub, they should note that on their 25live request and speak to the Director of Recreations and Operations </a:t>
            </a:r>
          </a:p>
          <a:p>
            <a:pPr marL="257175" indent="-257175">
              <a:lnSpc>
                <a:spcPct val="115000"/>
              </a:lnSpc>
              <a:buFont typeface="Symbol" panose="05050102010706020507" pitchFamily="18" charset="2"/>
              <a:buChar char=""/>
            </a:pPr>
            <a:r>
              <a:rPr lang="en-US" sz="2250" dirty="0">
                <a:latin typeface="Times New Roman" panose="02020603050405020304" pitchFamily="18" charset="0"/>
                <a:ea typeface="Calibri" panose="020F0502020204030204" pitchFamily="34" charset="0"/>
                <a:cs typeface="Times New Roman" panose="02020603050405020304" pitchFamily="18" charset="0"/>
              </a:rPr>
              <a:t>Alcohol consumption in those who are under 21 is prohibited under any circumstances. If someone is caught underage drinking, the host organization and the individual may be subjected to disciplinary action. </a:t>
            </a:r>
          </a:p>
        </p:txBody>
      </p:sp>
    </p:spTree>
    <p:extLst>
      <p:ext uri="{BB962C8B-B14F-4D97-AF65-F5344CB8AC3E}">
        <p14:creationId xmlns:p14="http://schemas.microsoft.com/office/powerpoint/2010/main" val="4215020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950" y="1714501"/>
            <a:ext cx="12287250" cy="6647974"/>
          </a:xfrm>
          <a:prstGeom prst="rect">
            <a:avLst/>
          </a:prstGeom>
        </p:spPr>
        <p:txBody>
          <a:bodyPr wrap="square">
            <a:spAutoFit/>
          </a:bodyPr>
          <a:lstStyle/>
          <a:p>
            <a:pPr algn="ctr">
              <a:spcBef>
                <a:spcPts val="150"/>
              </a:spcBef>
            </a:pPr>
            <a:r>
              <a:rPr lang="en-US" sz="3300" dirty="0">
                <a:latin typeface="Elephant" panose="02020904090505020303" pitchFamily="18" charset="0"/>
                <a:ea typeface="Times New Roman" panose="02020603050405020304" pitchFamily="18" charset="0"/>
                <a:cs typeface="Times New Roman" panose="02020603050405020304" pitchFamily="18" charset="0"/>
              </a:rPr>
              <a:t>Hazing Policy </a:t>
            </a:r>
          </a:p>
          <a:p>
            <a:pPr marL="257175" indent="-257175">
              <a:buFont typeface="Symbol" panose="05050102010706020507" pitchFamily="18" charset="2"/>
              <a:buChar char=""/>
            </a:pPr>
            <a:r>
              <a:rPr lang="en-US" sz="2250" dirty="0">
                <a:latin typeface="Times New Roman" panose="02020603050405020304" pitchFamily="18" charset="0"/>
                <a:ea typeface="Calibri" panose="020F0502020204030204" pitchFamily="34" charset="0"/>
                <a:cs typeface="Times New Roman" panose="02020603050405020304" pitchFamily="18" charset="0"/>
              </a:rPr>
              <a:t>Hazing is defined as any action or situation which recklessly or intentionally endangers the mental or physical health or safety of a student for the purpose of initiation or admission into, or affiliation with, any organization operating under sanction of the University; any brutality of a physical nature, such as whipping, beating or branding; forced calisthenics; exposure to the elements; forced consumption of any food, liquor, drug or other substance, or other forced physical activity which could adversely affect the physical health or safety of the individual. And also including any activity which would subject the individual to extreme mental stress, such as sleep deprivation, forced exclusion from social contact, forced conduct which could result in extreme embarrassment, or other forced activity which could adversely affect the mental health or dignity of the individual. Any activity; either on or off campus, such as these will be presumed to be a forced activity, the willingness of an individual to participate in such an activity notwithstanding.</a:t>
            </a:r>
          </a:p>
          <a:p>
            <a:pPr marL="257175" indent="-257175">
              <a:buFont typeface="Symbol" panose="05050102010706020507" pitchFamily="18" charset="2"/>
              <a:buChar char=""/>
            </a:pPr>
            <a:r>
              <a:rPr lang="en-US" sz="2250" b="1" dirty="0">
                <a:latin typeface="Times New Roman" panose="02020603050405020304" pitchFamily="18" charset="0"/>
                <a:ea typeface="Calibri" panose="020F0502020204030204" pitchFamily="34" charset="0"/>
                <a:cs typeface="Times New Roman" panose="02020603050405020304" pitchFamily="18" charset="0"/>
              </a:rPr>
              <a:t>Any individual or organization found in violation of the hazing policy will be subject to discretionary discipline action as in accordance to Jacksonville University Student Code of Conduct </a:t>
            </a:r>
            <a:endParaRPr lang="en-US" sz="2250" b="1"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3300" dirty="0">
                <a:latin typeface="Elephant" panose="02020904090505020303" pitchFamily="18" charset="0"/>
                <a:cs typeface="Times New Roman" panose="02020603050405020304" pitchFamily="18" charset="0"/>
              </a:rPr>
              <a:t>Auction Policy</a:t>
            </a:r>
          </a:p>
          <a:p>
            <a:r>
              <a:rPr lang="en-US" sz="2250" dirty="0">
                <a:latin typeface="Times New Roman" panose="02020603050405020304" pitchFamily="18" charset="0"/>
                <a:cs typeface="Times New Roman" panose="02020603050405020304" pitchFamily="18" charset="0"/>
              </a:rPr>
              <a:t>Any type of event in which people are auctioned, such as date auctions, are not permitted on campus. Events like these are/could be considered as a form of discrimination and/or hazing. </a:t>
            </a:r>
            <a:endParaRPr lang="en-US" sz="225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9997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5464" y="2286000"/>
            <a:ext cx="7984878" cy="1512530"/>
          </a:xfrm>
          <a:prstGeom prst="rect">
            <a:avLst/>
          </a:prstGeom>
        </p:spPr>
        <p:txBody>
          <a:bodyPr wrap="none">
            <a:spAutoFit/>
          </a:bodyPr>
          <a:lstStyle/>
          <a:p>
            <a:pPr algn="ctr">
              <a:lnSpc>
                <a:spcPct val="107000"/>
              </a:lnSpc>
              <a:spcBef>
                <a:spcPts val="900"/>
              </a:spcBef>
            </a:pPr>
            <a:r>
              <a:rPr lang="en-US" sz="8625" kern="0" dirty="0">
                <a:latin typeface="Elephant" panose="02020904090505020303" pitchFamily="18" charset="0"/>
                <a:ea typeface="Times New Roman" panose="02020603050405020304" pitchFamily="18" charset="0"/>
                <a:cs typeface="Times New Roman" panose="02020603050405020304" pitchFamily="18" charset="0"/>
                <a:hlinkClick r:id="rId2"/>
              </a:rPr>
              <a:t>Dolphin Link </a:t>
            </a:r>
            <a:endParaRPr lang="en-US" sz="8625" kern="0" dirty="0">
              <a:latin typeface="Elephant" panose="02020904090505020303"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767153" y="3712104"/>
            <a:ext cx="12001500" cy="4478149"/>
          </a:xfrm>
          <a:prstGeom prst="rect">
            <a:avLst/>
          </a:prstGeom>
        </p:spPr>
        <p:txBody>
          <a:bodyPr wrap="square">
            <a:spAutoFit/>
          </a:bodyPr>
          <a:lstStyle/>
          <a:p>
            <a:r>
              <a:rPr lang="en-US" sz="3000" b="1" dirty="0"/>
              <a:t>President’s control the Organization page, if you do not have access let me know as soon as possible!</a:t>
            </a:r>
          </a:p>
          <a:p>
            <a:r>
              <a:rPr lang="en-US" sz="3000" b="1" dirty="0"/>
              <a:t>Events</a:t>
            </a:r>
            <a:endParaRPr lang="en-US" sz="3000" b="1" dirty="0"/>
          </a:p>
          <a:p>
            <a:pPr lvl="1"/>
            <a:r>
              <a:rPr lang="en-US" sz="2700" dirty="0"/>
              <a:t>Room must be reserved on 25Live and approved </a:t>
            </a:r>
          </a:p>
          <a:p>
            <a:pPr lvl="1"/>
            <a:r>
              <a:rPr lang="en-US" sz="2700" dirty="0"/>
              <a:t>Must have contact information </a:t>
            </a:r>
          </a:p>
          <a:p>
            <a:pPr lvl="1"/>
            <a:r>
              <a:rPr lang="en-US" sz="2700" dirty="0"/>
              <a:t>Must be organization affiliated </a:t>
            </a:r>
          </a:p>
          <a:p>
            <a:r>
              <a:rPr lang="en-US" sz="3000" b="1" dirty="0"/>
              <a:t>Roster</a:t>
            </a:r>
          </a:p>
          <a:p>
            <a:pPr lvl="1"/>
            <a:r>
              <a:rPr lang="en-US" sz="2700" dirty="0"/>
              <a:t>Must have President, Treasurer, and Advisor</a:t>
            </a:r>
            <a:endParaRPr lang="en-US" sz="2700" dirty="0"/>
          </a:p>
          <a:p>
            <a:pPr lvl="1"/>
            <a:r>
              <a:rPr lang="en-US" sz="2700" dirty="0"/>
              <a:t>President must be updated when leadership changes </a:t>
            </a:r>
          </a:p>
          <a:p>
            <a:r>
              <a:rPr lang="en-US" sz="3000" b="1" dirty="0"/>
              <a:t>Forms and Documents </a:t>
            </a:r>
          </a:p>
        </p:txBody>
      </p:sp>
      <p:sp>
        <p:nvSpPr>
          <p:cNvPr id="4" name="TextBox 3"/>
          <p:cNvSpPr txBox="1"/>
          <p:nvPr/>
        </p:nvSpPr>
        <p:spPr>
          <a:xfrm>
            <a:off x="914400" y="2114550"/>
            <a:ext cx="2228850" cy="415498"/>
          </a:xfrm>
          <a:prstGeom prst="rect">
            <a:avLst/>
          </a:prstGeom>
          <a:noFill/>
        </p:spPr>
        <p:txBody>
          <a:bodyPr wrap="square" rtlCol="0">
            <a:spAutoFit/>
          </a:bodyPr>
          <a:lstStyle/>
          <a:p>
            <a:r>
              <a:rPr lang="en-US" sz="2100" dirty="0"/>
              <a:t>JU.Presence.io</a:t>
            </a:r>
            <a:endParaRPr lang="en-US" sz="2100" dirty="0"/>
          </a:p>
        </p:txBody>
      </p:sp>
    </p:spTree>
    <p:extLst>
      <p:ext uri="{BB962C8B-B14F-4D97-AF65-F5344CB8AC3E}">
        <p14:creationId xmlns:p14="http://schemas.microsoft.com/office/powerpoint/2010/main" val="1522019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0550" y="2286000"/>
            <a:ext cx="4969630" cy="1796582"/>
          </a:xfrm>
          <a:prstGeom prst="rect">
            <a:avLst/>
          </a:prstGeom>
        </p:spPr>
        <p:txBody>
          <a:bodyPr wrap="none">
            <a:spAutoFit/>
          </a:bodyPr>
          <a:lstStyle/>
          <a:p>
            <a:pPr>
              <a:lnSpc>
                <a:spcPct val="107000"/>
              </a:lnSpc>
              <a:spcBef>
                <a:spcPts val="900"/>
              </a:spcBef>
            </a:pPr>
            <a:r>
              <a:rPr lang="en-US" sz="10350" b="1" kern="0" dirty="0">
                <a:latin typeface="Elephant" panose="02020904090505020303" pitchFamily="18" charset="0"/>
                <a:ea typeface="Times New Roman" panose="02020603050405020304" pitchFamily="18" charset="0"/>
                <a:cs typeface="Times New Roman" panose="02020603050405020304" pitchFamily="18" charset="0"/>
                <a:hlinkClick r:id="rId2" action="ppaction://hlinkfile"/>
              </a:rPr>
              <a:t>25Live</a:t>
            </a:r>
            <a:endParaRPr lang="en-US" sz="7200" b="1" kern="0" dirty="0">
              <a:latin typeface="Elephant" panose="02020904090505020303"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800100" y="3945895"/>
            <a:ext cx="12230100" cy="4524315"/>
          </a:xfrm>
          <a:prstGeom prst="rect">
            <a:avLst/>
          </a:prstGeom>
        </p:spPr>
        <p:txBody>
          <a:bodyPr wrap="square">
            <a:spAutoFit/>
          </a:bodyPr>
          <a:lstStyle/>
          <a:p>
            <a:pPr marL="342900" indent="-3429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Requests take at least 2 weeks, give as much time as possible </a:t>
            </a:r>
          </a:p>
          <a:p>
            <a:pPr marL="342900" indent="-3429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You will receive a confirmation email, then add event to dolphin link </a:t>
            </a:r>
          </a:p>
          <a:p>
            <a:pPr marL="342900" indent="-3429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Food </a:t>
            </a:r>
            <a:r>
              <a:rPr lang="en-US" sz="3600" dirty="0">
                <a:latin typeface="Times New Roman" panose="02020603050405020304" pitchFamily="18" charset="0"/>
                <a:cs typeface="Times New Roman" panose="02020603050405020304" pitchFamily="18" charset="0"/>
              </a:rPr>
              <a:t>needs to be approved </a:t>
            </a:r>
          </a:p>
          <a:p>
            <a:pPr marL="685800" lvl="1" indent="-3429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Over $200 ARAMARK has to approve of it</a:t>
            </a:r>
          </a:p>
          <a:p>
            <a:pPr marL="685800" lvl="1" indent="-342900">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River house, Kinne, and the commons can only have food from ARAMARK  </a:t>
            </a:r>
          </a:p>
          <a:p>
            <a:endParaRPr lang="en-US"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914400" y="2000250"/>
            <a:ext cx="2800350" cy="369332"/>
          </a:xfrm>
          <a:prstGeom prst="rect">
            <a:avLst/>
          </a:prstGeom>
          <a:noFill/>
        </p:spPr>
        <p:txBody>
          <a:bodyPr wrap="square" rtlCol="0">
            <a:spAutoFit/>
          </a:bodyPr>
          <a:lstStyle/>
          <a:p>
            <a:r>
              <a:rPr lang="en-US" dirty="0"/>
              <a:t>25live.collegenet.com/</a:t>
            </a:r>
            <a:r>
              <a:rPr lang="en-US" dirty="0" err="1"/>
              <a:t>ju</a:t>
            </a:r>
            <a:r>
              <a:rPr lang="en-US" dirty="0"/>
              <a:t>/</a:t>
            </a:r>
          </a:p>
        </p:txBody>
      </p:sp>
    </p:spTree>
    <p:extLst>
      <p:ext uri="{BB962C8B-B14F-4D97-AF65-F5344CB8AC3E}">
        <p14:creationId xmlns:p14="http://schemas.microsoft.com/office/powerpoint/2010/main" val="1387458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4451" y="3314700"/>
            <a:ext cx="10878377" cy="3277820"/>
          </a:xfrm>
          <a:prstGeom prst="rect">
            <a:avLst/>
          </a:prstGeom>
        </p:spPr>
        <p:txBody>
          <a:bodyPr wrap="square">
            <a:spAutoFit/>
          </a:bodyPr>
          <a:lstStyle/>
          <a:p>
            <a:pPr algn="ctr"/>
            <a:r>
              <a:rPr lang="en-US" sz="10350" dirty="0">
                <a:latin typeface="Elephant" panose="02020904090505020303" pitchFamily="18" charset="0"/>
                <a:hlinkClick r:id="rId2"/>
              </a:rPr>
              <a:t>Organization Page on JU.edu</a:t>
            </a:r>
            <a:endParaRPr lang="en-US" sz="10350" dirty="0">
              <a:latin typeface="Elephant" panose="02020904090505020303" pitchFamily="18" charset="0"/>
            </a:endParaRPr>
          </a:p>
        </p:txBody>
      </p:sp>
      <p:sp>
        <p:nvSpPr>
          <p:cNvPr id="2" name="TextBox 1"/>
          <p:cNvSpPr txBox="1"/>
          <p:nvPr/>
        </p:nvSpPr>
        <p:spPr>
          <a:xfrm>
            <a:off x="1543050" y="2114550"/>
            <a:ext cx="6457950" cy="369332"/>
          </a:xfrm>
          <a:prstGeom prst="rect">
            <a:avLst/>
          </a:prstGeom>
          <a:noFill/>
        </p:spPr>
        <p:txBody>
          <a:bodyPr wrap="square" rtlCol="0">
            <a:spAutoFit/>
          </a:bodyPr>
          <a:lstStyle/>
          <a:p>
            <a:r>
              <a:rPr lang="en-US" dirty="0"/>
              <a:t>www.ju.edu/campuslife/studentactivities/organizations-clubs.php</a:t>
            </a:r>
            <a:endParaRPr lang="en-US" sz="1350" dirty="0"/>
          </a:p>
        </p:txBody>
      </p:sp>
    </p:spTree>
    <p:extLst>
      <p:ext uri="{BB962C8B-B14F-4D97-AF65-F5344CB8AC3E}">
        <p14:creationId xmlns:p14="http://schemas.microsoft.com/office/powerpoint/2010/main" val="2071865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7350" y="3829050"/>
            <a:ext cx="10967490" cy="2389116"/>
          </a:xfrm>
          <a:prstGeom prst="rect">
            <a:avLst/>
          </a:prstGeom>
        </p:spPr>
        <p:txBody>
          <a:bodyPr wrap="none">
            <a:spAutoFit/>
          </a:bodyPr>
          <a:lstStyle/>
          <a:p>
            <a:r>
              <a:rPr lang="en-US" sz="14925" dirty="0">
                <a:latin typeface="Elephant" panose="02020904090505020303" pitchFamily="18" charset="0"/>
              </a:rPr>
              <a:t>Questions?</a:t>
            </a:r>
            <a:endParaRPr lang="en-US" sz="2400" dirty="0">
              <a:latin typeface="Elephant" panose="02020904090505020303" pitchFamily="18" charset="0"/>
            </a:endParaRPr>
          </a:p>
        </p:txBody>
      </p:sp>
    </p:spTree>
    <p:extLst>
      <p:ext uri="{BB962C8B-B14F-4D97-AF65-F5344CB8AC3E}">
        <p14:creationId xmlns:p14="http://schemas.microsoft.com/office/powerpoint/2010/main" val="132338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31506" y="6743700"/>
            <a:ext cx="10972800" cy="1592744"/>
          </a:xfrm>
        </p:spPr>
        <p:txBody>
          <a:bodyPr/>
          <a:lstStyle/>
          <a:p>
            <a:pPr algn="ctr"/>
            <a:r>
              <a:rPr lang="en-US" sz="10350" dirty="0">
                <a:latin typeface="Elephant" panose="02020904090505020303" pitchFamily="18" charset="0"/>
              </a:rPr>
              <a:t>Executive Board</a:t>
            </a:r>
            <a:endParaRPr lang="en-US" sz="10350" dirty="0">
              <a:latin typeface="Elephant" panose="02020904090505020303"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80354" y="1657350"/>
            <a:ext cx="5475104" cy="5347647"/>
          </a:xfrm>
          <a:prstGeom prst="rect">
            <a:avLst/>
          </a:prstGeom>
        </p:spPr>
      </p:pic>
    </p:spTree>
    <p:extLst>
      <p:ext uri="{BB962C8B-B14F-4D97-AF65-F5344CB8AC3E}">
        <p14:creationId xmlns:p14="http://schemas.microsoft.com/office/powerpoint/2010/main" val="2941493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62752620"/>
              </p:ext>
            </p:extLst>
          </p:nvPr>
        </p:nvGraphicFramePr>
        <p:xfrm>
          <a:off x="571500" y="1828800"/>
          <a:ext cx="12458701" cy="6580579"/>
        </p:xfrm>
        <a:graphic>
          <a:graphicData uri="http://schemas.openxmlformats.org/drawingml/2006/table">
            <a:tbl>
              <a:tblPr firstRow="1" firstCol="1" bandRow="1">
                <a:tableStyleId>{EB344D84-9AFB-497E-A393-DC336BA19D2E}</a:tableStyleId>
              </a:tblPr>
              <a:tblGrid>
                <a:gridCol w="3162107"/>
                <a:gridCol w="5010344"/>
                <a:gridCol w="4286250"/>
              </a:tblGrid>
              <a:tr h="765221">
                <a:tc>
                  <a:txBody>
                    <a:bodyPr/>
                    <a:lstStyle/>
                    <a:p>
                      <a:pPr marL="0" marR="0" algn="ctr">
                        <a:lnSpc>
                          <a:spcPct val="107000"/>
                        </a:lnSpc>
                        <a:spcBef>
                          <a:spcPts val="0"/>
                        </a:spcBef>
                        <a:spcAft>
                          <a:spcPts val="0"/>
                        </a:spcAft>
                      </a:pPr>
                      <a:r>
                        <a:rPr lang="en-US" sz="2400" dirty="0">
                          <a:effectLst/>
                        </a:rPr>
                        <a:t>E-Board Member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4840"/>
                    </a:solidFill>
                  </a:tcPr>
                </a:tc>
                <a:tc>
                  <a:txBody>
                    <a:bodyPr/>
                    <a:lstStyle/>
                    <a:p>
                      <a:pPr marL="0" marR="0" algn="ctr">
                        <a:lnSpc>
                          <a:spcPct val="107000"/>
                        </a:lnSpc>
                        <a:spcBef>
                          <a:spcPts val="0"/>
                        </a:spcBef>
                        <a:spcAft>
                          <a:spcPts val="0"/>
                        </a:spcAft>
                      </a:pPr>
                      <a:r>
                        <a:rPr lang="en-US" sz="2400" dirty="0">
                          <a:effectLst/>
                        </a:rPr>
                        <a:t>Office Hours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4840"/>
                    </a:solidFill>
                  </a:tcPr>
                </a:tc>
                <a:tc>
                  <a:txBody>
                    <a:bodyPr/>
                    <a:lstStyle/>
                    <a:p>
                      <a:pPr marL="0" marR="0" algn="ctr">
                        <a:lnSpc>
                          <a:spcPct val="107000"/>
                        </a:lnSpc>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Contact Information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4840"/>
                    </a:solidFill>
                  </a:tcPr>
                </a:tc>
              </a:tr>
              <a:tr h="765221">
                <a:tc>
                  <a:txBody>
                    <a:bodyPr/>
                    <a:lstStyle/>
                    <a:p>
                      <a:pPr marL="0" marR="0">
                        <a:lnSpc>
                          <a:spcPct val="107000"/>
                        </a:lnSpc>
                        <a:spcBef>
                          <a:spcPts val="0"/>
                        </a:spcBef>
                        <a:spcAft>
                          <a:spcPts val="0"/>
                        </a:spcAft>
                      </a:pPr>
                      <a:r>
                        <a:rPr lang="en-US" sz="2400" b="1" dirty="0" smtClean="0">
                          <a:effectLst/>
                        </a:rPr>
                        <a:t>Leticia, President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4840"/>
                    </a:solidFill>
                  </a:tcPr>
                </a:tc>
                <a:tc>
                  <a:txBody>
                    <a:bodyPr/>
                    <a:lstStyle/>
                    <a:p>
                      <a:pPr marL="0" marR="0">
                        <a:lnSpc>
                          <a:spcPct val="107000"/>
                        </a:lnSpc>
                        <a:spcBef>
                          <a:spcPts val="0"/>
                        </a:spcBef>
                        <a:spcAft>
                          <a:spcPts val="0"/>
                        </a:spcAft>
                      </a:pPr>
                      <a:r>
                        <a:rPr lang="en-US" sz="2700" dirty="0">
                          <a:effectLst/>
                        </a:rPr>
                        <a:t>Thursday 10am-11am &amp; 1pm-2pm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Lfontes@Jacksonville.edu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765221">
                <a:tc>
                  <a:txBody>
                    <a:bodyPr/>
                    <a:lstStyle/>
                    <a:p>
                      <a:pPr marL="0" marR="0">
                        <a:lnSpc>
                          <a:spcPct val="107000"/>
                        </a:lnSpc>
                        <a:spcBef>
                          <a:spcPts val="0"/>
                        </a:spcBef>
                        <a:spcAft>
                          <a:spcPts val="0"/>
                        </a:spcAft>
                      </a:pPr>
                      <a:r>
                        <a:rPr lang="en-US" sz="2400" b="1" dirty="0" smtClean="0">
                          <a:effectLst/>
                        </a:rPr>
                        <a:t>Morgan, Vice President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4840"/>
                    </a:solidFill>
                  </a:tcPr>
                </a:tc>
                <a:tc>
                  <a:txBody>
                    <a:bodyPr/>
                    <a:lstStyle/>
                    <a:p>
                      <a:pPr marL="0" marR="0">
                        <a:lnSpc>
                          <a:spcPct val="107000"/>
                        </a:lnSpc>
                        <a:spcBef>
                          <a:spcPts val="0"/>
                        </a:spcBef>
                        <a:spcAft>
                          <a:spcPts val="0"/>
                        </a:spcAft>
                      </a:pPr>
                      <a:r>
                        <a:rPr lang="en-US" sz="2700" dirty="0">
                          <a:effectLst/>
                        </a:rPr>
                        <a:t>Monday &amp; Wednesday 8am-9am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hlinkClick r:id="rId2"/>
                        </a:rPr>
                        <a:t>Mcarney@Jacksonville.edu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880586">
                <a:tc>
                  <a:txBody>
                    <a:bodyPr/>
                    <a:lstStyle/>
                    <a:p>
                      <a:pPr marL="0" marR="0">
                        <a:lnSpc>
                          <a:spcPct val="107000"/>
                        </a:lnSpc>
                        <a:spcBef>
                          <a:spcPts val="0"/>
                        </a:spcBef>
                        <a:spcAft>
                          <a:spcPts val="0"/>
                        </a:spcAft>
                      </a:pPr>
                      <a:r>
                        <a:rPr lang="en-US" sz="2400" b="1" dirty="0" smtClean="0">
                          <a:effectLst/>
                        </a:rPr>
                        <a:t>Sade, Treasurer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4840"/>
                    </a:solidFill>
                  </a:tcPr>
                </a:tc>
                <a:tc>
                  <a:txBody>
                    <a:bodyPr/>
                    <a:lstStyle/>
                    <a:p>
                      <a:pPr marL="0" marR="0">
                        <a:lnSpc>
                          <a:spcPct val="107000"/>
                        </a:lnSpc>
                        <a:spcBef>
                          <a:spcPts val="0"/>
                        </a:spcBef>
                        <a:spcAft>
                          <a:spcPts val="0"/>
                        </a:spcAft>
                      </a:pPr>
                      <a:r>
                        <a:rPr lang="en-US" sz="2700" dirty="0">
                          <a:effectLst/>
                        </a:rPr>
                        <a:t>Tuesday 12pm-1pm &amp; Wednesday 3pm-4pm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hlinkClick r:id="rId3"/>
                        </a:rPr>
                        <a:t>SGAtreasurer@Jacksonville.edu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880586">
                <a:tc>
                  <a:txBody>
                    <a:bodyPr/>
                    <a:lstStyle/>
                    <a:p>
                      <a:pPr marL="0" marR="0">
                        <a:lnSpc>
                          <a:spcPct val="107000"/>
                        </a:lnSpc>
                        <a:spcBef>
                          <a:spcPts val="0"/>
                        </a:spcBef>
                        <a:spcAft>
                          <a:spcPts val="0"/>
                        </a:spcAft>
                      </a:pPr>
                      <a:r>
                        <a:rPr lang="en-US" sz="2400" b="1" dirty="0" smtClean="0">
                          <a:effectLst/>
                        </a:rPr>
                        <a:t>Lauren, Director of Student Affairs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4840"/>
                    </a:solidFill>
                  </a:tcPr>
                </a:tc>
                <a:tc>
                  <a:txBody>
                    <a:bodyPr/>
                    <a:lstStyle/>
                    <a:p>
                      <a:pPr marL="0" marR="0">
                        <a:lnSpc>
                          <a:spcPct val="107000"/>
                        </a:lnSpc>
                        <a:spcBef>
                          <a:spcPts val="0"/>
                        </a:spcBef>
                        <a:spcAft>
                          <a:spcPts val="0"/>
                        </a:spcAft>
                      </a:pPr>
                      <a:r>
                        <a:rPr lang="en-US" sz="2700" dirty="0">
                          <a:effectLst/>
                        </a:rPr>
                        <a:t>Wednesday 2pm-3pm &amp; Friday 1pm-2pm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hlinkClick r:id="rId4"/>
                        </a:rPr>
                        <a:t>SGAdirectorsa@Jacksonville.edu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880586">
                <a:tc>
                  <a:txBody>
                    <a:bodyPr/>
                    <a:lstStyle/>
                    <a:p>
                      <a:pPr marL="0" marR="0">
                        <a:lnSpc>
                          <a:spcPct val="107000"/>
                        </a:lnSpc>
                        <a:spcBef>
                          <a:spcPts val="0"/>
                        </a:spcBef>
                        <a:spcAft>
                          <a:spcPts val="0"/>
                        </a:spcAft>
                      </a:pPr>
                      <a:r>
                        <a:rPr lang="en-US" sz="2400" b="1" dirty="0" smtClean="0">
                          <a:effectLst/>
                        </a:rPr>
                        <a:t>An, Director of Public Affairs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4840"/>
                    </a:solidFill>
                  </a:tcPr>
                </a:tc>
                <a:tc>
                  <a:txBody>
                    <a:bodyPr/>
                    <a:lstStyle/>
                    <a:p>
                      <a:pPr marL="0" marR="0">
                        <a:lnSpc>
                          <a:spcPct val="107000"/>
                        </a:lnSpc>
                        <a:spcBef>
                          <a:spcPts val="0"/>
                        </a:spcBef>
                        <a:spcAft>
                          <a:spcPts val="0"/>
                        </a:spcAft>
                      </a:pPr>
                      <a:r>
                        <a:rPr lang="en-US" sz="2700" dirty="0">
                          <a:effectLst/>
                        </a:rPr>
                        <a:t>Monday 10am-11am &amp;Thursday 12pm-1pm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Adang@Jacksonville.edu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765221">
                <a:tc>
                  <a:txBody>
                    <a:bodyPr/>
                    <a:lstStyle/>
                    <a:p>
                      <a:pPr marL="0" marR="0">
                        <a:lnSpc>
                          <a:spcPct val="107000"/>
                        </a:lnSpc>
                        <a:spcBef>
                          <a:spcPts val="0"/>
                        </a:spcBef>
                        <a:spcAft>
                          <a:spcPts val="0"/>
                        </a:spcAft>
                      </a:pPr>
                      <a:r>
                        <a:rPr lang="en-US" sz="2400" b="1" dirty="0" smtClean="0">
                          <a:effectLst/>
                        </a:rPr>
                        <a:t>Antonio, Chief</a:t>
                      </a:r>
                      <a:r>
                        <a:rPr lang="en-US" sz="2400" b="1" baseline="0" dirty="0" smtClean="0">
                          <a:effectLst/>
                        </a:rPr>
                        <a:t> of Staff</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4840"/>
                    </a:solidFill>
                  </a:tcPr>
                </a:tc>
                <a:tc>
                  <a:txBody>
                    <a:bodyPr/>
                    <a:lstStyle/>
                    <a:p>
                      <a:pPr marL="0" marR="0">
                        <a:lnSpc>
                          <a:spcPct val="107000"/>
                        </a:lnSpc>
                        <a:spcBef>
                          <a:spcPts val="0"/>
                        </a:spcBef>
                        <a:spcAft>
                          <a:spcPts val="0"/>
                        </a:spcAft>
                      </a:pPr>
                      <a:r>
                        <a:rPr lang="en-US" sz="2700" dirty="0">
                          <a:effectLst/>
                        </a:rPr>
                        <a:t>Monday 2pm-4pm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SGA@Jacksonville.edu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877841">
                <a:tc>
                  <a:txBody>
                    <a:bodyPr/>
                    <a:lstStyle/>
                    <a:p>
                      <a:pPr marL="0" marR="0">
                        <a:lnSpc>
                          <a:spcPct val="107000"/>
                        </a:lnSpc>
                        <a:spcBef>
                          <a:spcPts val="0"/>
                        </a:spcBef>
                        <a:spcAft>
                          <a:spcPts val="0"/>
                        </a:spcAft>
                      </a:pPr>
                      <a:r>
                        <a:rPr lang="en-US" sz="2400" b="1" dirty="0" smtClean="0">
                          <a:effectLst/>
                        </a:rPr>
                        <a:t>Christian,</a:t>
                      </a:r>
                      <a:r>
                        <a:rPr lang="en-US" sz="2400" b="1" baseline="0" dirty="0" smtClean="0">
                          <a:effectLst/>
                        </a:rPr>
                        <a:t> Attorney General</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rgbClr val="194840"/>
                    </a:solidFill>
                  </a:tcPr>
                </a:tc>
                <a:tc>
                  <a:txBody>
                    <a:bodyPr/>
                    <a:lstStyle/>
                    <a:p>
                      <a:pPr marL="0" marR="0">
                        <a:lnSpc>
                          <a:spcPct val="107000"/>
                        </a:lnSpc>
                        <a:spcBef>
                          <a:spcPts val="0"/>
                        </a:spcBef>
                        <a:spcAft>
                          <a:spcPts val="0"/>
                        </a:spcAft>
                      </a:pPr>
                      <a:r>
                        <a:rPr lang="en-US" sz="2700" dirty="0">
                          <a:effectLst/>
                        </a:rPr>
                        <a:t>Friday 8:30am-10:30am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clizott@jacksonville.edu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bl>
          </a:graphicData>
        </a:graphic>
      </p:graphicFrame>
      <p:sp>
        <p:nvSpPr>
          <p:cNvPr id="7" name="Rectangle 4"/>
          <p:cNvSpPr>
            <a:spLocks noChangeArrowheads="1"/>
          </p:cNvSpPr>
          <p:nvPr/>
        </p:nvSpPr>
        <p:spPr bwMode="auto">
          <a:xfrm>
            <a:off x="5886451" y="35191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8" name="Rectangle 6"/>
          <p:cNvSpPr>
            <a:spLocks noChangeArrowheads="1"/>
          </p:cNvSpPr>
          <p:nvPr/>
        </p:nvSpPr>
        <p:spPr bwMode="auto">
          <a:xfrm>
            <a:off x="5886451" y="3505885"/>
            <a:ext cx="1385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1050"/>
          </a:p>
          <a:p>
            <a:pPr defTabSz="685800" eaLnBrk="0" fontAlgn="base" hangingPunct="0">
              <a:spcBef>
                <a:spcPct val="0"/>
              </a:spcBef>
              <a:spcAft>
                <a:spcPct val="0"/>
              </a:spcAft>
            </a:pPr>
            <a:r>
              <a:rPr lang="en-US" altLang="en-US" sz="1350">
                <a:latin typeface="Arial" panose="020B0604020202020204" pitchFamily="34" charset="0"/>
              </a:rPr>
              <a:t/>
            </a:r>
            <a:br>
              <a:rPr lang="en-US" altLang="en-US" sz="1350">
                <a:latin typeface="Arial" panose="020B0604020202020204" pitchFamily="34" charset="0"/>
              </a:rPr>
            </a:br>
            <a:endParaRPr lang="en-US" altLang="en-US" sz="1350">
              <a:latin typeface="Arial" panose="020B0604020202020204" pitchFamily="34" charset="0"/>
            </a:endParaRPr>
          </a:p>
        </p:txBody>
      </p:sp>
    </p:spTree>
    <p:extLst>
      <p:ext uri="{BB962C8B-B14F-4D97-AF65-F5344CB8AC3E}">
        <p14:creationId xmlns:p14="http://schemas.microsoft.com/office/powerpoint/2010/main" val="2029066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1701" y="3714750"/>
            <a:ext cx="10028579" cy="2850780"/>
          </a:xfrm>
          <a:prstGeom prst="rect">
            <a:avLst/>
          </a:prstGeom>
        </p:spPr>
        <p:txBody>
          <a:bodyPr wrap="none">
            <a:spAutoFit/>
          </a:bodyPr>
          <a:lstStyle/>
          <a:p>
            <a:r>
              <a:rPr lang="en-US" sz="17925" dirty="0">
                <a:latin typeface="Elephant" panose="02020904090505020303" pitchFamily="18" charset="0"/>
              </a:rPr>
              <a:t>General </a:t>
            </a:r>
            <a:endParaRPr lang="en-US" sz="2100" dirty="0">
              <a:latin typeface="Elephant" panose="02020904090505020303" pitchFamily="18" charset="0"/>
            </a:endParaRPr>
          </a:p>
        </p:txBody>
      </p:sp>
    </p:spTree>
    <p:extLst>
      <p:ext uri="{BB962C8B-B14F-4D97-AF65-F5344CB8AC3E}">
        <p14:creationId xmlns:p14="http://schemas.microsoft.com/office/powerpoint/2010/main" val="2308209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00250"/>
            <a:ext cx="12344400" cy="6532558"/>
          </a:xfrm>
        </p:spPr>
        <p:txBody>
          <a:bodyPr/>
          <a:lstStyle/>
          <a:p>
            <a:pPr algn="ctr"/>
            <a:r>
              <a:rPr lang="en-US" sz="4050" dirty="0">
                <a:latin typeface="Elephant" panose="02020904090505020303" pitchFamily="18" charset="0"/>
                <a:cs typeface="Times New Roman" panose="02020603050405020304" pitchFamily="18" charset="0"/>
              </a:rPr>
              <a:t>Organization Re-Registration</a:t>
            </a:r>
          </a:p>
          <a:p>
            <a:r>
              <a:rPr lang="en-US" sz="2100" i="1" dirty="0">
                <a:latin typeface="Times New Roman" panose="02020603050405020304" pitchFamily="18" charset="0"/>
                <a:cs typeface="Times New Roman" panose="02020603050405020304" pitchFamily="18" charset="0"/>
              </a:rPr>
              <a:t>Re-registration for organizations is the first 4 weeks of the fall semester, an organization must re-register every year to remain an active organization. </a:t>
            </a:r>
            <a:endParaRPr lang="en-US" sz="2100" i="1" dirty="0">
              <a:latin typeface="Times New Roman" panose="02020603050405020304" pitchFamily="18" charset="0"/>
              <a:cs typeface="Times New Roman" panose="02020603050405020304" pitchFamily="18" charset="0"/>
            </a:endParaRPr>
          </a:p>
          <a:p>
            <a:r>
              <a:rPr lang="en-US" sz="3000" b="1" u="sng" dirty="0">
                <a:latin typeface="Times New Roman" panose="02020603050405020304" pitchFamily="18" charset="0"/>
                <a:cs typeface="Times New Roman" panose="02020603050405020304" pitchFamily="18" charset="0"/>
              </a:rPr>
              <a:t>In </a:t>
            </a:r>
            <a:r>
              <a:rPr lang="en-US" sz="3000" b="1" u="sng" dirty="0">
                <a:latin typeface="Times New Roman" panose="02020603050405020304" pitchFamily="18" charset="0"/>
                <a:cs typeface="Times New Roman" panose="02020603050405020304" pitchFamily="18" charset="0"/>
              </a:rPr>
              <a:t>order to re-register, a RSO must: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Complete the e-board transition form on Dolphinlink </a:t>
            </a:r>
          </a:p>
          <a:p>
            <a:pPr marL="6858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changes the information of the President on the master roster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Submit an up to date roster to the student organizations GA </a:t>
            </a:r>
            <a:endParaRPr lang="en-US" sz="2400" dirty="0">
              <a:latin typeface="Times New Roman" panose="02020603050405020304" pitchFamily="18" charset="0"/>
              <a:cs typeface="Times New Roman" panose="02020603050405020304" pitchFamily="18" charset="0"/>
            </a:endParaRPr>
          </a:p>
          <a:p>
            <a:pPr marL="685800" lvl="1" indent="-342900">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At </a:t>
            </a:r>
            <a:r>
              <a:rPr lang="en-US" sz="2400" i="1" dirty="0">
                <a:latin typeface="Times New Roman" panose="02020603050405020304" pitchFamily="18" charset="0"/>
                <a:cs typeface="Times New Roman" panose="02020603050405020304" pitchFamily="18" charset="0"/>
              </a:rPr>
              <a:t>least the President and Treasurer and 1 member must be listed</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Update </a:t>
            </a:r>
            <a:r>
              <a:rPr lang="en-US" sz="2400" dirty="0">
                <a:latin typeface="Times New Roman" panose="02020603050405020304" pitchFamily="18" charset="0"/>
                <a:cs typeface="Times New Roman" panose="02020603050405020304" pitchFamily="18" charset="0"/>
              </a:rPr>
              <a:t>contact information on Dolphinlink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Attend two SGA meetings a semester (Including the mandatory budget meeting </a:t>
            </a:r>
            <a:r>
              <a:rPr lang="en-US" sz="2400" i="1" dirty="0">
                <a:latin typeface="Times New Roman" panose="02020603050405020304" pitchFamily="18" charset="0"/>
                <a:cs typeface="Times New Roman" panose="02020603050405020304" pitchFamily="18" charset="0"/>
              </a:rPr>
              <a:t>if requesting a budget</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Attend the presidents and treasurers meeting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Attend one LEAD event a semester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 least 7 active members </a:t>
            </a:r>
          </a:p>
          <a:p>
            <a:r>
              <a:rPr lang="en-US" sz="2400" i="1" dirty="0">
                <a:latin typeface="Times New Roman" panose="02020603050405020304" pitchFamily="18" charset="0"/>
                <a:cs typeface="Times New Roman" panose="02020603050405020304" pitchFamily="18" charset="0"/>
              </a:rPr>
              <a:t>Failure to provide the required information will result in that organization to be frozen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The president and advisor will be notified</a:t>
            </a:r>
            <a:endParaRPr lang="en-US" sz="2400" dirty="0">
              <a:latin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3229515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550" y="2171700"/>
            <a:ext cx="12230100" cy="5948552"/>
          </a:xfrm>
          <a:prstGeom prst="rect">
            <a:avLst/>
          </a:prstGeom>
        </p:spPr>
        <p:txBody>
          <a:bodyPr wrap="square">
            <a:spAutoFit/>
          </a:bodyPr>
          <a:lstStyle/>
          <a:p>
            <a:pPr algn="ctr">
              <a:lnSpc>
                <a:spcPct val="115000"/>
              </a:lnSpc>
            </a:pPr>
            <a:r>
              <a:rPr lang="en-US" sz="3300" b="1" u="sng" dirty="0">
                <a:latin typeface="Times New Roman" panose="02020603050405020304" pitchFamily="18" charset="0"/>
                <a:ea typeface="Calibri" panose="020F0502020204030204" pitchFamily="34" charset="0"/>
                <a:cs typeface="Times New Roman" panose="02020603050405020304" pitchFamily="18" charset="0"/>
              </a:rPr>
              <a:t>Organizations should:</a:t>
            </a:r>
            <a:endParaRPr lang="en-US" sz="3300" dirty="0">
              <a:latin typeface="Times New Roman" panose="02020603050405020304" pitchFamily="18" charset="0"/>
              <a:ea typeface="Calibri" panose="020F0502020204030204" pitchFamily="34" charset="0"/>
              <a:cs typeface="Times New Roman" panose="02020603050405020304" pitchFamily="18" charset="0"/>
            </a:endParaRPr>
          </a:p>
          <a:p>
            <a:pPr marL="257175" indent="-257175">
              <a:lnSpc>
                <a:spcPct val="115000"/>
              </a:lnSpc>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Keep attendance of all organizational meetings (Dolphinlink or paper)</a:t>
            </a:r>
          </a:p>
          <a:p>
            <a:pPr marL="257175" indent="-257175">
              <a:lnSpc>
                <a:spcPct val="115000"/>
              </a:lnSpc>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Keep </a:t>
            </a:r>
            <a:r>
              <a:rPr lang="en-US" sz="2400" dirty="0">
                <a:latin typeface="Times New Roman" panose="02020603050405020304" pitchFamily="18" charset="0"/>
                <a:ea typeface="Calibri" panose="020F0502020204030204" pitchFamily="34" charset="0"/>
                <a:cs typeface="Times New Roman" panose="02020603050405020304" pitchFamily="18" charset="0"/>
              </a:rPr>
              <a:t>attendance of all events (Dolphinlink)</a:t>
            </a:r>
          </a:p>
          <a:p>
            <a:pPr marL="257175" indent="-257175">
              <a:lnSpc>
                <a:spcPct val="115000"/>
              </a:lnSpc>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Keep track of finances</a:t>
            </a:r>
          </a:p>
          <a:p>
            <a:pPr marL="257175" indent="-257175">
              <a:lnSpc>
                <a:spcPct val="115000"/>
              </a:lnSpc>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Ask for feedback of all events </a:t>
            </a:r>
          </a:p>
          <a:p>
            <a:pPr>
              <a:lnSpc>
                <a:spcPct val="115000"/>
              </a:lnSpc>
            </a:pPr>
            <a:r>
              <a:rPr lang="en-US" sz="2400" i="1" dirty="0">
                <a:latin typeface="Times New Roman" panose="02020603050405020304" pitchFamily="18" charset="0"/>
                <a:ea typeface="Calibri" panose="020F0502020204030204" pitchFamily="34" charset="0"/>
                <a:cs typeface="Times New Roman" panose="02020603050405020304" pitchFamily="18" charset="0"/>
              </a:rPr>
              <a:t>Maintaining a record of this information is helpful when requesting a </a:t>
            </a:r>
            <a:r>
              <a:rPr lang="en-US" sz="2400" i="1" dirty="0">
                <a:latin typeface="Times New Roman" panose="02020603050405020304" pitchFamily="18" charset="0"/>
                <a:ea typeface="Calibri" panose="020F0502020204030204" pitchFamily="34" charset="0"/>
                <a:cs typeface="Times New Roman" panose="02020603050405020304" pitchFamily="18" charset="0"/>
              </a:rPr>
              <a:t>budget</a:t>
            </a:r>
          </a:p>
          <a:p>
            <a:pPr algn="ctr"/>
            <a:r>
              <a:rPr lang="en-US" sz="3300" b="1" u="sng" dirty="0">
                <a:latin typeface="Times New Roman" panose="02020603050405020304" pitchFamily="18" charset="0"/>
                <a:cs typeface="Times New Roman" panose="02020603050405020304" pitchFamily="18" charset="0"/>
              </a:rPr>
              <a:t>Frozen Organizations are unable to:</a:t>
            </a:r>
            <a:endParaRPr lang="en-US" sz="33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Request reimbursement (any receipts during the dates the organization is frozen will not be processed for reimbursement)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Host and advertise events and meetings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Request a spot allocation </a:t>
            </a:r>
          </a:p>
          <a:p>
            <a:r>
              <a:rPr lang="en-US" sz="2400" i="1" dirty="0">
                <a:latin typeface="Times New Roman" panose="02020603050405020304" pitchFamily="18" charset="0"/>
                <a:cs typeface="Times New Roman" panose="02020603050405020304" pitchFamily="18" charset="0"/>
              </a:rPr>
              <a:t>In order for an organization to be unfrozen the president or treasurer must meet with the student organization GA and the SGA President and treasurer. </a:t>
            </a:r>
            <a:endParaRPr lang="en-US" sz="2400" dirty="0">
              <a:latin typeface="Times New Roman" panose="02020603050405020304" pitchFamily="18" charset="0"/>
              <a:cs typeface="Times New Roman" panose="02020603050405020304" pitchFamily="18" charset="0"/>
            </a:endParaRPr>
          </a:p>
          <a:p>
            <a:pPr>
              <a:lnSpc>
                <a:spcPct val="115000"/>
              </a:lnSpc>
            </a:pP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6102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40569" y="1960960"/>
            <a:ext cx="12344400" cy="1731243"/>
          </a:xfrm>
        </p:spPr>
        <p:txBody>
          <a:bodyPr/>
          <a:lstStyle/>
          <a:p>
            <a:pPr algn="ctr"/>
            <a:r>
              <a:rPr lang="en-US" sz="4050" dirty="0">
                <a:latin typeface="Elephant" panose="02020904090505020303" pitchFamily="18" charset="0"/>
                <a:cs typeface="Times New Roman" panose="02020603050405020304" pitchFamily="18" charset="0"/>
              </a:rPr>
              <a:t>Event Tracking</a:t>
            </a:r>
          </a:p>
          <a:p>
            <a:r>
              <a:rPr lang="en-US" sz="2400" b="1" u="sng" dirty="0">
                <a:latin typeface="Times New Roman" panose="02020603050405020304" pitchFamily="18" charset="0"/>
                <a:cs typeface="Times New Roman" panose="02020603050405020304" pitchFamily="18" charset="0"/>
              </a:rPr>
              <a:t>Check I’m Here App:</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1026" name="Picture 2" descr="Image result for checkpoint ap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6800" y="3314700"/>
            <a:ext cx="5276850" cy="52768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58100" y="2809706"/>
            <a:ext cx="5200650" cy="1754326"/>
          </a:xfrm>
          <a:prstGeom prst="rect">
            <a:avLst/>
          </a:prstGeom>
          <a:noFill/>
        </p:spPr>
        <p:txBody>
          <a:bodyPr wrap="square" rtlCol="0">
            <a:spAutoFit/>
          </a:bodyPr>
          <a:lstStyle/>
          <a:p>
            <a:r>
              <a:rPr lang="en-US" sz="2400" b="1" u="sng" dirty="0">
                <a:latin typeface="Times New Roman" panose="02020603050405020304" pitchFamily="18" charset="0"/>
                <a:cs typeface="Times New Roman" panose="02020603050405020304" pitchFamily="18" charset="0"/>
              </a:rPr>
              <a:t>Paper Tracking:</a:t>
            </a:r>
          </a:p>
          <a:p>
            <a:r>
              <a:rPr lang="en-US" sz="2100" i="1" dirty="0">
                <a:latin typeface="Times New Roman" panose="02020603050405020304" pitchFamily="18" charset="0"/>
                <a:cs typeface="Times New Roman" panose="02020603050405020304" pitchFamily="18" charset="0"/>
              </a:rPr>
              <a:t>*If the App isn’t working only*</a:t>
            </a:r>
          </a:p>
          <a:p>
            <a:r>
              <a:rPr lang="en-US" sz="2100" dirty="0">
                <a:latin typeface="Times New Roman" panose="02020603050405020304" pitchFamily="18" charset="0"/>
                <a:cs typeface="Times New Roman" panose="02020603050405020304" pitchFamily="18" charset="0"/>
              </a:rPr>
              <a:t>Please have everyone write down their Name, ID number, and JU email address and turn the paper into me the next time I am in my office</a:t>
            </a:r>
            <a:endParaRPr 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2708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1" y="3771900"/>
            <a:ext cx="11489171" cy="2389116"/>
          </a:xfrm>
          <a:prstGeom prst="rect">
            <a:avLst/>
          </a:prstGeom>
        </p:spPr>
        <p:txBody>
          <a:bodyPr wrap="none">
            <a:spAutoFit/>
          </a:bodyPr>
          <a:lstStyle/>
          <a:p>
            <a:r>
              <a:rPr lang="en-US" sz="14925" dirty="0">
                <a:latin typeface="Elephant" panose="02020904090505020303" pitchFamily="18" charset="0"/>
              </a:rPr>
              <a:t>Advertising </a:t>
            </a:r>
            <a:endParaRPr lang="en-US" sz="675" dirty="0">
              <a:latin typeface="Elephant" panose="02020904090505020303" pitchFamily="18" charset="0"/>
            </a:endParaRPr>
          </a:p>
        </p:txBody>
      </p:sp>
    </p:spTree>
    <p:extLst>
      <p:ext uri="{BB962C8B-B14F-4D97-AF65-F5344CB8AC3E}">
        <p14:creationId xmlns:p14="http://schemas.microsoft.com/office/powerpoint/2010/main" val="3895554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4788</TotalTime>
  <Words>2462</Words>
  <Application>Microsoft Office PowerPoint</Application>
  <PresentationFormat>Custom</PresentationFormat>
  <Paragraphs>215</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Courier New</vt:lpstr>
      <vt:lpstr>Elephant</vt:lpstr>
      <vt:lpstr>Symbol</vt:lpstr>
      <vt:lpstr>Times New Roman</vt:lpstr>
      <vt:lpstr>Office Theme</vt:lpstr>
      <vt:lpstr>PowerPoint Presentation</vt:lpstr>
      <vt:lpstr>Dylan</vt:lpstr>
      <vt:lpstr>Executive 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 and Treasurer's meeting</dc:title>
  <dc:creator>Dylan Myers</dc:creator>
  <cp:keywords>DADBFUcYWl0</cp:keywords>
  <cp:lastModifiedBy>Myers, Dylan</cp:lastModifiedBy>
  <cp:revision>24</cp:revision>
  <cp:lastPrinted>2018-08-31T19:57:32Z</cp:lastPrinted>
  <dcterms:created xsi:type="dcterms:W3CDTF">2018-08-22T14:45:16Z</dcterms:created>
  <dcterms:modified xsi:type="dcterms:W3CDTF">2018-11-08T16:27:33Z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2018-08-22T00:00:00Z</vt:filetime>
  </property>
  <property fmtid="{D5CDD505-2E9C-101B-9397-08002B2CF9AE}" pid="3" name="Creator">
    <vt:lpwstr>Canva</vt:lpwstr>
  </property>
  <property fmtid="{D5CDD505-2E9C-101B-9397-08002B2CF9AE}" pid="4" name="LastSaved">
    <vt:filetime>2018-08-22T00:00:00Z</vt:filetime>
  </property>
</Properties>
</file>